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810" y="1905000"/>
            <a:ext cx="9146382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5309" y="4724400"/>
            <a:ext cx="8634184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810" y="5105400"/>
            <a:ext cx="9146381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6294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810" y="1514475"/>
            <a:ext cx="10572328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04B2-14E4-4721-A7CB-F2D4792B31D9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12/19/2020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800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4311" y="274640"/>
            <a:ext cx="1371957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7046" y="3472590"/>
            <a:ext cx="6492240" cy="64025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171" y="277814"/>
            <a:ext cx="9146383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44FD-80BD-4EDB-8C30-3FB6924F32F0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12/19/2020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996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810" y="1514475"/>
            <a:ext cx="10572328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A44EF-538E-4EEE-BDD4-FD31AEDA364F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12/19/2020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64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0" y="1905000"/>
            <a:ext cx="9146382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5309" y="4724400"/>
            <a:ext cx="8634184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10" y="5102526"/>
            <a:ext cx="9146381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75AA-4BC2-403D-902A-AD1033A3AC90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12/19/2020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306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810" y="1514475"/>
            <a:ext cx="10572328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810" y="1905000"/>
            <a:ext cx="4420750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42" y="1905000"/>
            <a:ext cx="442074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0D45-0105-49A9-99BE-1131CE12C85F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12/19/2020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812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810" y="1514475"/>
            <a:ext cx="10572328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10" y="1905000"/>
            <a:ext cx="441770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810" y="2819400"/>
            <a:ext cx="441770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1488" y="1905000"/>
            <a:ext cx="441770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1488" y="2819400"/>
            <a:ext cx="441770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92564-13F0-46B7-96FE-D13756C59A7D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12/19/2020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20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810" y="1514475"/>
            <a:ext cx="10572328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CED6-B708-42AE-A563-0DC0F3D10598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12/19/2020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148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6F3C-BBFA-4734-B8A0-FE397AE532CC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12/19/2020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056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809" y="3429000"/>
            <a:ext cx="2743915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1249" y="1905000"/>
            <a:ext cx="5670757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8990" y="1630822"/>
            <a:ext cx="6292667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62C1-E82F-48DD-8AF0-FD81826D8496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12/19/2020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527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6293" y="1884311"/>
            <a:ext cx="5670757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877" y="1630822"/>
            <a:ext cx="6292667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8018" y="3411748"/>
            <a:ext cx="2743915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1F4D-381C-4957-96E6-4A67C6814A14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12/19/2020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22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11" y="1905000"/>
            <a:ext cx="9146382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810" y="6400801"/>
            <a:ext cx="6326246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7716" y="6400801"/>
            <a:ext cx="1244183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93F3F-25FC-4BD7-B109-A52F530B6D3F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12/19/2020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5893" y="6400801"/>
            <a:ext cx="1143300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0372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2160">
          <p15:clr>
            <a:srgbClr val="F26B43"/>
          </p15:clr>
        </p15:guide>
        <p15:guide id="4294967295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7udFahA_xI" TargetMode="External"/><Relationship Id="rId2" Type="http://schemas.openxmlformats.org/officeDocument/2006/relationships/hyperlink" Target="https://www.youtube.com/watch?app=desktop&amp;v=EbdGVgsvNe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Credo Part II: VERBS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Tenses and </a:t>
            </a:r>
            <a:r>
              <a:rPr lang="en-US" dirty="0" smtClean="0"/>
              <a:t>voices </a:t>
            </a:r>
            <a:r>
              <a:rPr lang="en-US" dirty="0"/>
              <a:t>of </a:t>
            </a:r>
            <a:r>
              <a:rPr lang="en-US" dirty="0" smtClean="0"/>
              <a:t>verbs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156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Tenses and Passive </a:t>
            </a:r>
            <a:r>
              <a:rPr lang="en-US" sz="4000" dirty="0" smtClean="0"/>
              <a:t>Forms </a:t>
            </a:r>
            <a:r>
              <a:rPr lang="en-US" sz="4000" dirty="0" smtClean="0"/>
              <a:t>of </a:t>
            </a:r>
            <a:r>
              <a:rPr lang="en-US" sz="4000" dirty="0"/>
              <a:t>V</a:t>
            </a:r>
            <a:r>
              <a:rPr lang="en-US" sz="4000" dirty="0" smtClean="0"/>
              <a:t>erbs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939800" y="1943100"/>
          <a:ext cx="9601200" cy="4190998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4800600"/>
                <a:gridCol w="4800600"/>
              </a:tblGrid>
              <a:tr h="598714">
                <a:tc>
                  <a:txBody>
                    <a:bodyPr/>
                    <a:lstStyle/>
                    <a:p>
                      <a:r>
                        <a:rPr lang="en-US" dirty="0" smtClean="0"/>
                        <a:t>Tense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98714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present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He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smtClean="0">
                          <a:solidFill>
                            <a:schemeClr val="accent1"/>
                          </a:solidFill>
                        </a:rPr>
                        <a:t>is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dirty="0" smtClean="0"/>
                        <a:t>bless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ed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98714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simple</a:t>
                      </a:r>
                      <a:r>
                        <a:rPr lang="en-US" sz="2400" b="1" baseline="0" dirty="0" smtClean="0"/>
                        <a:t> past or imperfect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He </a:t>
                      </a:r>
                      <a:r>
                        <a:rPr lang="en-US" sz="2400" b="1" dirty="0" smtClean="0">
                          <a:solidFill>
                            <a:schemeClr val="accent1"/>
                          </a:solidFill>
                        </a:rPr>
                        <a:t>was</a:t>
                      </a:r>
                      <a:r>
                        <a:rPr lang="en-US" sz="2400" b="1" dirty="0" smtClean="0"/>
                        <a:t> bless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ed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98714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future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He </a:t>
                      </a:r>
                      <a:r>
                        <a:rPr lang="en-US" sz="2400" b="1" dirty="0" smtClean="0">
                          <a:solidFill>
                            <a:schemeClr val="accent1"/>
                          </a:solidFill>
                        </a:rPr>
                        <a:t>will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be</a:t>
                      </a:r>
                      <a:r>
                        <a:rPr lang="en-US" sz="2400" b="1" dirty="0" smtClean="0"/>
                        <a:t> bless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ed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98714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perfect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He </a:t>
                      </a:r>
                      <a:r>
                        <a:rPr lang="en-US" sz="2400" b="1" dirty="0" smtClean="0">
                          <a:solidFill>
                            <a:schemeClr val="accent1"/>
                          </a:solidFill>
                        </a:rPr>
                        <a:t>has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been</a:t>
                      </a:r>
                      <a:r>
                        <a:rPr lang="en-US" sz="2400" b="1" dirty="0" smtClean="0"/>
                        <a:t> bless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ed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98714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past perfect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He </a:t>
                      </a:r>
                      <a:r>
                        <a:rPr lang="en-US" sz="2400" b="1" dirty="0" smtClean="0">
                          <a:solidFill>
                            <a:schemeClr val="accent1"/>
                          </a:solidFill>
                        </a:rPr>
                        <a:t>had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been</a:t>
                      </a:r>
                      <a:r>
                        <a:rPr lang="en-US" sz="2400" b="1" dirty="0" smtClean="0"/>
                        <a:t> bless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ed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98714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future perfect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He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smtClean="0">
                          <a:solidFill>
                            <a:schemeClr val="accent1"/>
                          </a:solidFill>
                        </a:rPr>
                        <a:t>will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smtClean="0">
                          <a:solidFill>
                            <a:schemeClr val="accent1"/>
                          </a:solidFill>
                        </a:rPr>
                        <a:t>have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been</a:t>
                      </a:r>
                      <a:r>
                        <a:rPr lang="en-US" sz="2400" b="1" baseline="0" dirty="0" smtClean="0"/>
                        <a:t> bless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ed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524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Tenses and Passive Forms of </a:t>
            </a:r>
            <a:r>
              <a:rPr lang="en-US" sz="4000" dirty="0"/>
              <a:t>V</a:t>
            </a:r>
            <a:r>
              <a:rPr lang="en-US" sz="4000" dirty="0" smtClean="0"/>
              <a:t>erbs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76400"/>
          <a:ext cx="10972800" cy="463949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255665"/>
                <a:gridCol w="3255665"/>
                <a:gridCol w="924448"/>
                <a:gridCol w="3537022"/>
              </a:tblGrid>
              <a:tr h="598714">
                <a:tc>
                  <a:txBody>
                    <a:bodyPr/>
                    <a:lstStyle/>
                    <a:p>
                      <a:r>
                        <a:rPr lang="en-US" dirty="0" smtClean="0"/>
                        <a:t>Tense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8714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present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He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smtClean="0">
                          <a:solidFill>
                            <a:schemeClr val="accent1"/>
                          </a:solidFill>
                        </a:rPr>
                        <a:t>is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dirty="0" smtClean="0"/>
                        <a:t>bless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ed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Benedi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</a:rPr>
                        <a:t>i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</a:rPr>
                        <a:t>tur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98714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simple</a:t>
                      </a:r>
                      <a:r>
                        <a:rPr lang="en-US" sz="2400" b="1" baseline="0" dirty="0" smtClean="0"/>
                        <a:t> past or imperfect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He </a:t>
                      </a:r>
                      <a:r>
                        <a:rPr lang="en-US" sz="2400" b="1" dirty="0" smtClean="0">
                          <a:solidFill>
                            <a:schemeClr val="accent1"/>
                          </a:solidFill>
                        </a:rPr>
                        <a:t>was</a:t>
                      </a:r>
                      <a:r>
                        <a:rPr lang="en-US" sz="2400" b="1" dirty="0" smtClean="0"/>
                        <a:t> bless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ed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Benedic</a:t>
                      </a:r>
                      <a:r>
                        <a:rPr lang="en-US" sz="24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é</a:t>
                      </a:r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</a:rPr>
                        <a:t>ba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</a:rPr>
                        <a:t>tur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98714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future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He </a:t>
                      </a:r>
                      <a:r>
                        <a:rPr lang="en-US" sz="2400" b="1" dirty="0" smtClean="0">
                          <a:solidFill>
                            <a:schemeClr val="accent1"/>
                          </a:solidFill>
                        </a:rPr>
                        <a:t>will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be</a:t>
                      </a:r>
                      <a:r>
                        <a:rPr lang="en-US" sz="2400" b="1" dirty="0" smtClean="0"/>
                        <a:t> bless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ed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Benedic</a:t>
                      </a:r>
                      <a:r>
                        <a:rPr lang="en-US" sz="24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é</a:t>
                      </a:r>
                      <a:r>
                        <a:rPr lang="en-US" sz="2400" b="1" dirty="0" err="1" smtClean="0"/>
                        <a:t>tur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98714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perfect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He </a:t>
                      </a:r>
                      <a:r>
                        <a:rPr lang="en-US" sz="2400" b="1" dirty="0" smtClean="0">
                          <a:solidFill>
                            <a:schemeClr val="accent1"/>
                          </a:solidFill>
                        </a:rPr>
                        <a:t>has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been</a:t>
                      </a:r>
                      <a:r>
                        <a:rPr lang="en-US" sz="2400" b="1" dirty="0" smtClean="0"/>
                        <a:t> bless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ed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accent1"/>
                          </a:solidFill>
                        </a:rPr>
                        <a:t>Est</a:t>
                      </a:r>
                      <a:r>
                        <a:rPr lang="en-US" sz="2400" b="1" baseline="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US" sz="2400" b="1" baseline="0" dirty="0" err="1" smtClean="0"/>
                        <a:t>benedict</a:t>
                      </a:r>
                      <a:r>
                        <a:rPr lang="en-US" sz="2400" b="1" baseline="0" dirty="0" err="1" smtClean="0">
                          <a:solidFill>
                            <a:srgbClr val="FF0000"/>
                          </a:solidFill>
                        </a:rPr>
                        <a:t>us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598714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past perfect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He </a:t>
                      </a:r>
                      <a:r>
                        <a:rPr lang="en-US" sz="2400" b="1" dirty="0" smtClean="0">
                          <a:solidFill>
                            <a:schemeClr val="accent1"/>
                          </a:solidFill>
                        </a:rPr>
                        <a:t>had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been</a:t>
                      </a:r>
                      <a:r>
                        <a:rPr lang="en-US" sz="2400" b="1" dirty="0" smtClean="0"/>
                        <a:t> bless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ed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</a:rPr>
                        <a:t>Erat</a:t>
                      </a:r>
                      <a:r>
                        <a:rPr lang="en-US" sz="2400" b="1" baseline="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US" sz="2400" b="1" baseline="0" dirty="0" err="1" smtClean="0"/>
                        <a:t>benedict</a:t>
                      </a:r>
                      <a:r>
                        <a:rPr lang="en-US" sz="2400" b="1" baseline="0" dirty="0" err="1" smtClean="0">
                          <a:solidFill>
                            <a:srgbClr val="FF0000"/>
                          </a:solidFill>
                        </a:rPr>
                        <a:t>us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598714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future perfect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/>
                        <a:t>He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smtClean="0">
                          <a:solidFill>
                            <a:schemeClr val="accent1"/>
                          </a:solidFill>
                        </a:rPr>
                        <a:t>will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smtClean="0">
                          <a:solidFill>
                            <a:schemeClr val="accent1"/>
                          </a:solidFill>
                        </a:rPr>
                        <a:t>have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been</a:t>
                      </a:r>
                      <a:r>
                        <a:rPr lang="en-US" sz="2400" b="1" baseline="0" dirty="0" smtClean="0"/>
                        <a:t> bless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ed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</a:rPr>
                        <a:t>Erit</a:t>
                      </a:r>
                      <a:r>
                        <a:rPr lang="en-US" sz="2400" b="1" baseline="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US" sz="2400" b="1" baseline="0" dirty="0" err="1" smtClean="0"/>
                        <a:t>benedict</a:t>
                      </a:r>
                      <a:r>
                        <a:rPr lang="en-US" sz="2400" b="1" baseline="0" dirty="0" err="1" smtClean="0">
                          <a:solidFill>
                            <a:srgbClr val="FF0000"/>
                          </a:solidFill>
                        </a:rPr>
                        <a:t>us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699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Sung Credo online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Interlinear: </a:t>
            </a:r>
            <a:r>
              <a:rPr lang="en-US" dirty="0" smtClean="0">
                <a:hlinkClick r:id="rId2"/>
              </a:rPr>
              <a:t>https://www.youtube.com/watch?app=desktop&amp;v=EbdGVgsvNeU		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Latin only: </a:t>
            </a:r>
            <a:r>
              <a:rPr lang="en-US" dirty="0" smtClean="0">
                <a:hlinkClick r:id="rId3"/>
              </a:rPr>
              <a:t>https://www.youtube.com/watch?v=07udFahA_xI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41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Tenses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666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228600"/>
            <a:ext cx="9143998" cy="1020762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Variable verb </a:t>
            </a:r>
            <a:r>
              <a:rPr lang="en-US" sz="4000" dirty="0" smtClean="0"/>
              <a:t>forms: </a:t>
            </a:r>
            <a:r>
              <a:rPr lang="en-US" sz="4000" dirty="0" err="1" smtClean="0"/>
              <a:t>Esse</a:t>
            </a:r>
            <a:r>
              <a:rPr lang="en-US" sz="4000" dirty="0" smtClean="0"/>
              <a:t> (to be)</a:t>
            </a:r>
            <a:endParaRPr lang="en-US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778931" y="1651000"/>
          <a:ext cx="10346268" cy="2990426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436945"/>
                <a:gridCol w="1558391"/>
                <a:gridCol w="2764365"/>
                <a:gridCol w="2586567"/>
              </a:tblGrid>
              <a:tr h="704426"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Present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b="1" dirty="0" smtClean="0"/>
                        <a:t>I </a:t>
                      </a:r>
                      <a:r>
                        <a:rPr lang="en-US" sz="4400" b="1" dirty="0" smtClean="0">
                          <a:solidFill>
                            <a:srgbClr val="FF0000"/>
                          </a:solidFill>
                        </a:rPr>
                        <a:t>am</a:t>
                      </a:r>
                      <a:endParaRPr 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sum</a:t>
                      </a:r>
                      <a:endParaRPr lang="en-US" sz="4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/>
                        <a:t>We </a:t>
                      </a:r>
                      <a:r>
                        <a:rPr lang="en-US" sz="4400" b="1" dirty="0" smtClean="0">
                          <a:solidFill>
                            <a:srgbClr val="FF0000"/>
                          </a:solidFill>
                        </a:rPr>
                        <a:t>are</a:t>
                      </a:r>
                      <a:endParaRPr 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sumus</a:t>
                      </a:r>
                      <a:endParaRPr lang="en-US" sz="4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b="1" dirty="0" smtClean="0"/>
                        <a:t>You </a:t>
                      </a:r>
                      <a:r>
                        <a:rPr lang="en-US" sz="4400" b="1" dirty="0" smtClean="0">
                          <a:solidFill>
                            <a:srgbClr val="FF0000"/>
                          </a:solidFill>
                        </a:rPr>
                        <a:t>are</a:t>
                      </a:r>
                      <a:endParaRPr 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es</a:t>
                      </a:r>
                      <a:endParaRPr lang="en-US" sz="4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/>
                        <a:t>You </a:t>
                      </a:r>
                      <a:r>
                        <a:rPr lang="en-US" sz="4400" b="1" dirty="0" smtClean="0">
                          <a:solidFill>
                            <a:srgbClr val="FF0000"/>
                          </a:solidFill>
                        </a:rPr>
                        <a:t>are</a:t>
                      </a:r>
                      <a:endParaRPr 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estis</a:t>
                      </a:r>
                      <a:endParaRPr lang="en-US" sz="4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b="1" dirty="0" smtClean="0"/>
                        <a:t>He,</a:t>
                      </a:r>
                      <a:r>
                        <a:rPr lang="en-US" sz="4400" b="1" baseline="0" dirty="0" smtClean="0"/>
                        <a:t> she, it </a:t>
                      </a:r>
                      <a:r>
                        <a:rPr lang="en-US" sz="4400" b="1" baseline="0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  <a:endParaRPr 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est</a:t>
                      </a:r>
                      <a:endParaRPr lang="en-US" sz="4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/>
                        <a:t>They </a:t>
                      </a:r>
                      <a:r>
                        <a:rPr lang="en-US" sz="4400" b="1" dirty="0" smtClean="0">
                          <a:solidFill>
                            <a:srgbClr val="FF0000"/>
                          </a:solidFill>
                        </a:rPr>
                        <a:t>are</a:t>
                      </a:r>
                      <a:endParaRPr 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sunt</a:t>
                      </a:r>
                      <a:endParaRPr lang="en-US" sz="4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410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228600"/>
            <a:ext cx="9143998" cy="1020762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Variable verb </a:t>
            </a:r>
            <a:r>
              <a:rPr lang="en-US" sz="4000" dirty="0" smtClean="0"/>
              <a:t>forms: </a:t>
            </a:r>
            <a:r>
              <a:rPr lang="en-US" sz="4000" dirty="0" err="1" smtClean="0"/>
              <a:t>Esse</a:t>
            </a:r>
            <a:r>
              <a:rPr lang="en-US" sz="4000" dirty="0" smtClean="0"/>
              <a:t> (to be)</a:t>
            </a:r>
            <a:endParaRPr lang="en-US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715967"/>
              </p:ext>
            </p:extLst>
          </p:nvPr>
        </p:nvGraphicFramePr>
        <p:xfrm>
          <a:off x="778931" y="1651000"/>
          <a:ext cx="10346268" cy="3660986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436945"/>
                <a:gridCol w="1558391"/>
                <a:gridCol w="2764365"/>
                <a:gridCol w="2586567"/>
              </a:tblGrid>
              <a:tr h="704426">
                <a:tc gridSpan="4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Past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b="1" dirty="0" smtClean="0"/>
                        <a:t>I </a:t>
                      </a:r>
                      <a:r>
                        <a:rPr lang="en-US" sz="4400" b="1" dirty="0" smtClean="0">
                          <a:solidFill>
                            <a:srgbClr val="FF0000"/>
                          </a:solidFill>
                        </a:rPr>
                        <a:t>was</a:t>
                      </a:r>
                      <a:endParaRPr 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eram</a:t>
                      </a:r>
                      <a:endParaRPr lang="en-US" sz="4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/>
                        <a:t>We </a:t>
                      </a:r>
                      <a:r>
                        <a:rPr lang="en-US" sz="4400" b="1" dirty="0" smtClean="0">
                          <a:solidFill>
                            <a:srgbClr val="FF0000"/>
                          </a:solidFill>
                        </a:rPr>
                        <a:t>were</a:t>
                      </a:r>
                      <a:endParaRPr 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eramus</a:t>
                      </a:r>
                      <a:endParaRPr lang="en-US" sz="4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b="1" dirty="0" smtClean="0"/>
                        <a:t>You </a:t>
                      </a:r>
                      <a:r>
                        <a:rPr lang="en-US" sz="4400" b="1" dirty="0" smtClean="0">
                          <a:solidFill>
                            <a:srgbClr val="FF0000"/>
                          </a:solidFill>
                        </a:rPr>
                        <a:t>were</a:t>
                      </a:r>
                      <a:endParaRPr 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eras</a:t>
                      </a:r>
                      <a:endParaRPr lang="en-US" sz="4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/>
                        <a:t>You </a:t>
                      </a:r>
                      <a:r>
                        <a:rPr lang="en-US" sz="4400" b="1" dirty="0" smtClean="0">
                          <a:solidFill>
                            <a:srgbClr val="FF0000"/>
                          </a:solidFill>
                        </a:rPr>
                        <a:t>were</a:t>
                      </a:r>
                      <a:endParaRPr 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eratis</a:t>
                      </a:r>
                      <a:endParaRPr lang="en-US" sz="4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b="1" dirty="0" smtClean="0"/>
                        <a:t>He,</a:t>
                      </a:r>
                      <a:r>
                        <a:rPr lang="en-US" sz="4400" b="1" baseline="0" dirty="0" smtClean="0"/>
                        <a:t> she, it </a:t>
                      </a:r>
                      <a:r>
                        <a:rPr lang="en-US" sz="4400" b="1" baseline="0" dirty="0" smtClean="0">
                          <a:solidFill>
                            <a:srgbClr val="FF0000"/>
                          </a:solidFill>
                        </a:rPr>
                        <a:t>was</a:t>
                      </a:r>
                      <a:endParaRPr 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erat</a:t>
                      </a:r>
                      <a:endParaRPr lang="en-US" sz="4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/>
                        <a:t>They </a:t>
                      </a:r>
                      <a:r>
                        <a:rPr lang="en-US" sz="4400" b="1" dirty="0" smtClean="0">
                          <a:solidFill>
                            <a:srgbClr val="FF0000"/>
                          </a:solidFill>
                        </a:rPr>
                        <a:t>were</a:t>
                      </a:r>
                      <a:endParaRPr 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erant</a:t>
                      </a:r>
                      <a:endParaRPr lang="en-US" sz="4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06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228600"/>
            <a:ext cx="9143998" cy="1020762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Variable verb </a:t>
            </a:r>
            <a:r>
              <a:rPr lang="en-US" sz="4000" dirty="0" smtClean="0"/>
              <a:t>forms: </a:t>
            </a:r>
            <a:r>
              <a:rPr lang="en-US" sz="4000" dirty="0" err="1" smtClean="0"/>
              <a:t>Esse</a:t>
            </a:r>
            <a:r>
              <a:rPr lang="en-US" sz="4000" dirty="0" smtClean="0"/>
              <a:t> (to be)</a:t>
            </a:r>
            <a:endParaRPr lang="en-US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7875050"/>
              </p:ext>
            </p:extLst>
          </p:nvPr>
        </p:nvGraphicFramePr>
        <p:xfrm>
          <a:off x="778930" y="1651000"/>
          <a:ext cx="11006670" cy="3660986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860041"/>
                <a:gridCol w="1750232"/>
                <a:gridCol w="3104665"/>
                <a:gridCol w="2291732"/>
              </a:tblGrid>
              <a:tr h="704426">
                <a:tc gridSpan="4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Future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b="1" dirty="0" smtClean="0"/>
                        <a:t>I </a:t>
                      </a:r>
                      <a:r>
                        <a:rPr lang="en-US" sz="4400" b="1" dirty="0" smtClean="0">
                          <a:solidFill>
                            <a:srgbClr val="FF0000"/>
                          </a:solidFill>
                        </a:rPr>
                        <a:t>will be</a:t>
                      </a:r>
                      <a:endParaRPr 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ero</a:t>
                      </a:r>
                      <a:endParaRPr lang="en-US" sz="4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/>
                        <a:t>We </a:t>
                      </a:r>
                      <a:r>
                        <a:rPr lang="en-US" sz="4400" b="1" dirty="0" smtClean="0">
                          <a:solidFill>
                            <a:srgbClr val="FF0000"/>
                          </a:solidFill>
                        </a:rPr>
                        <a:t>will</a:t>
                      </a:r>
                      <a:r>
                        <a:rPr lang="en-US" sz="4400" b="1" baseline="0" dirty="0" smtClean="0">
                          <a:solidFill>
                            <a:srgbClr val="FF0000"/>
                          </a:solidFill>
                        </a:rPr>
                        <a:t> be</a:t>
                      </a:r>
                      <a:endParaRPr 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erimus</a:t>
                      </a:r>
                      <a:endParaRPr lang="en-US" sz="4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b="1" dirty="0" smtClean="0"/>
                        <a:t>You </a:t>
                      </a:r>
                      <a:r>
                        <a:rPr lang="en-US" sz="4400" b="1" dirty="0" smtClean="0">
                          <a:solidFill>
                            <a:srgbClr val="FF0000"/>
                          </a:solidFill>
                        </a:rPr>
                        <a:t>will be</a:t>
                      </a:r>
                      <a:endParaRPr 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eris</a:t>
                      </a:r>
                      <a:endParaRPr lang="en-US" sz="4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/>
                        <a:t>You </a:t>
                      </a:r>
                      <a:r>
                        <a:rPr lang="en-US" sz="4400" b="1" dirty="0" smtClean="0">
                          <a:solidFill>
                            <a:srgbClr val="FF0000"/>
                          </a:solidFill>
                        </a:rPr>
                        <a:t>will be</a:t>
                      </a:r>
                      <a:endParaRPr 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eritis</a:t>
                      </a:r>
                      <a:endParaRPr lang="en-US" sz="4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b="1" dirty="0" smtClean="0"/>
                        <a:t>He,</a:t>
                      </a:r>
                      <a:r>
                        <a:rPr lang="en-US" sz="4400" b="1" baseline="0" dirty="0" smtClean="0"/>
                        <a:t> she, it </a:t>
                      </a:r>
                      <a:r>
                        <a:rPr lang="en-US" sz="4400" b="1" baseline="0" dirty="0" smtClean="0">
                          <a:solidFill>
                            <a:srgbClr val="FF0000"/>
                          </a:solidFill>
                        </a:rPr>
                        <a:t>will be</a:t>
                      </a:r>
                      <a:endParaRPr 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erit</a:t>
                      </a:r>
                      <a:endParaRPr lang="en-US" sz="4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/>
                        <a:t>They </a:t>
                      </a:r>
                      <a:r>
                        <a:rPr lang="en-US" sz="4400" b="1" dirty="0" smtClean="0">
                          <a:solidFill>
                            <a:srgbClr val="FF0000"/>
                          </a:solidFill>
                        </a:rPr>
                        <a:t>will be</a:t>
                      </a:r>
                      <a:endParaRPr 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erint</a:t>
                      </a:r>
                      <a:endParaRPr lang="en-US" sz="4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155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Tenses </a:t>
            </a:r>
            <a:r>
              <a:rPr lang="en-US" sz="4000" dirty="0" smtClean="0"/>
              <a:t>of </a:t>
            </a:r>
            <a:r>
              <a:rPr lang="en-US" sz="4000" dirty="0"/>
              <a:t>V</a:t>
            </a:r>
            <a:r>
              <a:rPr lang="en-US" sz="4000" dirty="0" smtClean="0"/>
              <a:t>erbs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841061"/>
              </p:ext>
            </p:extLst>
          </p:nvPr>
        </p:nvGraphicFramePr>
        <p:xfrm>
          <a:off x="915590" y="1579384"/>
          <a:ext cx="9371410" cy="4267198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4685705"/>
                <a:gridCol w="4685705"/>
              </a:tblGrid>
              <a:tr h="67491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98714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present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I bless</a:t>
                      </a:r>
                      <a:endParaRPr lang="en-US" sz="2800" b="1" dirty="0"/>
                    </a:p>
                  </a:txBody>
                  <a:tcPr/>
                </a:tc>
              </a:tr>
              <a:tr h="598714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simple</a:t>
                      </a:r>
                      <a:r>
                        <a:rPr lang="en-US" sz="2800" b="1" baseline="0" dirty="0" smtClean="0"/>
                        <a:t> past or imperfect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I bless</a:t>
                      </a:r>
                      <a:r>
                        <a:rPr lang="en-US" sz="2800" b="1" dirty="0" smtClean="0">
                          <a:solidFill>
                            <a:schemeClr val="accent1"/>
                          </a:solidFill>
                        </a:rPr>
                        <a:t>ed</a:t>
                      </a:r>
                      <a:r>
                        <a:rPr lang="en-US" sz="2800" b="1" dirty="0" smtClean="0"/>
                        <a:t> or </a:t>
                      </a:r>
                      <a:r>
                        <a:rPr lang="en-US" sz="2800" b="1" dirty="0" smtClean="0">
                          <a:solidFill>
                            <a:schemeClr val="accent1"/>
                          </a:solidFill>
                        </a:rPr>
                        <a:t>was</a:t>
                      </a:r>
                      <a:r>
                        <a:rPr lang="en-US" sz="2800" b="1" dirty="0" smtClean="0"/>
                        <a:t> blessing</a:t>
                      </a:r>
                      <a:endParaRPr lang="en-US" sz="2800" b="1" dirty="0"/>
                    </a:p>
                  </a:txBody>
                  <a:tcPr/>
                </a:tc>
              </a:tr>
              <a:tr h="598714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future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I </a:t>
                      </a:r>
                      <a:r>
                        <a:rPr lang="en-US" sz="2800" b="1" dirty="0" smtClean="0">
                          <a:solidFill>
                            <a:schemeClr val="accent1"/>
                          </a:solidFill>
                        </a:rPr>
                        <a:t>will</a:t>
                      </a:r>
                      <a:r>
                        <a:rPr lang="en-US" sz="2800" b="1" dirty="0" smtClean="0"/>
                        <a:t> bless</a:t>
                      </a:r>
                      <a:endParaRPr lang="en-US" sz="2800" b="1" dirty="0"/>
                    </a:p>
                  </a:txBody>
                  <a:tcPr/>
                </a:tc>
              </a:tr>
              <a:tr h="598714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perfect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I </a:t>
                      </a:r>
                      <a:r>
                        <a:rPr lang="en-US" sz="2800" b="1" dirty="0" smtClean="0">
                          <a:solidFill>
                            <a:schemeClr val="accent1"/>
                          </a:solidFill>
                        </a:rPr>
                        <a:t>have</a:t>
                      </a:r>
                      <a:r>
                        <a:rPr lang="en-US" sz="2800" b="1" dirty="0" smtClean="0"/>
                        <a:t> blessed</a:t>
                      </a:r>
                      <a:endParaRPr lang="en-US" sz="2800" b="1" dirty="0"/>
                    </a:p>
                  </a:txBody>
                  <a:tcPr/>
                </a:tc>
              </a:tr>
              <a:tr h="598714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past perfect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I </a:t>
                      </a:r>
                      <a:r>
                        <a:rPr lang="en-US" sz="2800" b="1" dirty="0" smtClean="0">
                          <a:solidFill>
                            <a:schemeClr val="accent1"/>
                          </a:solidFill>
                        </a:rPr>
                        <a:t>had</a:t>
                      </a:r>
                      <a:r>
                        <a:rPr lang="en-US" sz="2800" b="1" dirty="0" smtClean="0"/>
                        <a:t> blessed</a:t>
                      </a:r>
                      <a:endParaRPr lang="en-US" sz="2800" b="1" dirty="0"/>
                    </a:p>
                  </a:txBody>
                  <a:tcPr/>
                </a:tc>
              </a:tr>
              <a:tr h="598714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future perfect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I </a:t>
                      </a:r>
                      <a:r>
                        <a:rPr lang="en-US" sz="2800" b="1" dirty="0" smtClean="0">
                          <a:solidFill>
                            <a:schemeClr val="accent1"/>
                          </a:solidFill>
                        </a:rPr>
                        <a:t>will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smtClean="0">
                          <a:solidFill>
                            <a:srgbClr val="00B0F0"/>
                          </a:solidFill>
                        </a:rPr>
                        <a:t>have</a:t>
                      </a:r>
                      <a:r>
                        <a:rPr lang="en-US" sz="2800" b="1" dirty="0" smtClean="0"/>
                        <a:t> blessed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60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Active </a:t>
            </a:r>
            <a:r>
              <a:rPr lang="en-US" sz="4000" dirty="0" smtClean="0"/>
              <a:t>Tenses </a:t>
            </a:r>
            <a:r>
              <a:rPr lang="en-US" sz="4000" dirty="0"/>
              <a:t>of </a:t>
            </a:r>
            <a:r>
              <a:rPr lang="en-US" sz="4000" dirty="0" smtClean="0"/>
              <a:t>Verbs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7368341"/>
              </p:ext>
            </p:extLst>
          </p:nvPr>
        </p:nvGraphicFramePr>
        <p:xfrm>
          <a:off x="915590" y="1579384"/>
          <a:ext cx="9753601" cy="495953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786742"/>
                <a:gridCol w="2786742"/>
                <a:gridCol w="986972"/>
                <a:gridCol w="3193145"/>
              </a:tblGrid>
              <a:tr h="674914">
                <a:tc>
                  <a:txBody>
                    <a:bodyPr/>
                    <a:lstStyle/>
                    <a:p>
                      <a:r>
                        <a:rPr lang="en-US" dirty="0" smtClean="0"/>
                        <a:t>Tense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8714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present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I bless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Benedic</a:t>
                      </a:r>
                      <a:r>
                        <a:rPr lang="en-US" sz="2800" b="1" dirty="0" err="1" smtClean="0">
                          <a:solidFill>
                            <a:schemeClr val="accent1"/>
                          </a:solidFill>
                        </a:rPr>
                        <a:t>o</a:t>
                      </a: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598714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simple</a:t>
                      </a:r>
                      <a:r>
                        <a:rPr lang="en-US" sz="2800" b="1" baseline="0" dirty="0" smtClean="0"/>
                        <a:t> past or imperfect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I bless</a:t>
                      </a:r>
                      <a:r>
                        <a:rPr lang="en-US" sz="2800" b="1" dirty="0" smtClean="0">
                          <a:solidFill>
                            <a:schemeClr val="accent1"/>
                          </a:solidFill>
                        </a:rPr>
                        <a:t>ed</a:t>
                      </a:r>
                      <a:r>
                        <a:rPr lang="en-US" sz="2800" b="1" dirty="0" smtClean="0"/>
                        <a:t> or </a:t>
                      </a:r>
                      <a:r>
                        <a:rPr lang="en-US" sz="2800" b="1" dirty="0" smtClean="0">
                          <a:solidFill>
                            <a:schemeClr val="accent1"/>
                          </a:solidFill>
                        </a:rPr>
                        <a:t>was</a:t>
                      </a:r>
                      <a:r>
                        <a:rPr lang="en-US" sz="2800" b="1" dirty="0" smtClean="0"/>
                        <a:t> blessing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Benedic</a:t>
                      </a:r>
                      <a:r>
                        <a:rPr lang="en-US" sz="28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é</a:t>
                      </a:r>
                      <a:r>
                        <a:rPr lang="en-US" sz="2800" b="1" dirty="0" err="1" smtClean="0">
                          <a:solidFill>
                            <a:schemeClr val="accent1"/>
                          </a:solidFill>
                        </a:rPr>
                        <a:t>ba</a:t>
                      </a:r>
                      <a:r>
                        <a:rPr lang="en-US" sz="2800" b="1" dirty="0" err="1" smtClean="0"/>
                        <a:t>m</a:t>
                      </a:r>
                      <a:endParaRPr lang="en-US" sz="2800" b="1" dirty="0"/>
                    </a:p>
                  </a:txBody>
                  <a:tcPr/>
                </a:tc>
              </a:tr>
              <a:tr h="598714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future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I </a:t>
                      </a:r>
                      <a:r>
                        <a:rPr lang="en-US" sz="2800" b="1" dirty="0" smtClean="0">
                          <a:solidFill>
                            <a:schemeClr val="accent1"/>
                          </a:solidFill>
                        </a:rPr>
                        <a:t>will</a:t>
                      </a:r>
                      <a:r>
                        <a:rPr lang="en-US" sz="2800" b="1" dirty="0" smtClean="0"/>
                        <a:t> bless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Benedic</a:t>
                      </a:r>
                      <a:r>
                        <a:rPr lang="en-US" sz="2800" b="1" dirty="0" err="1" smtClean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é</a:t>
                      </a:r>
                      <a:r>
                        <a:rPr lang="en-US" sz="2800" b="1" dirty="0" err="1" smtClean="0">
                          <a:solidFill>
                            <a:schemeClr val="accent1"/>
                          </a:solidFill>
                        </a:rPr>
                        <a:t>bo</a:t>
                      </a: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598714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perfect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I </a:t>
                      </a:r>
                      <a:r>
                        <a:rPr lang="en-US" sz="2800" b="1" dirty="0" smtClean="0">
                          <a:solidFill>
                            <a:schemeClr val="accent1"/>
                          </a:solidFill>
                        </a:rPr>
                        <a:t>have</a:t>
                      </a:r>
                      <a:r>
                        <a:rPr lang="en-US" sz="2800" b="1" dirty="0" smtClean="0"/>
                        <a:t> blessed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Benedi</a:t>
                      </a:r>
                      <a:r>
                        <a:rPr lang="en-US" sz="2800" b="1" dirty="0" err="1" smtClean="0">
                          <a:solidFill>
                            <a:schemeClr val="accent1"/>
                          </a:solidFill>
                        </a:rPr>
                        <a:t>xi</a:t>
                      </a: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598714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past perfect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I </a:t>
                      </a:r>
                      <a:r>
                        <a:rPr lang="en-US" sz="2800" b="1" dirty="0" smtClean="0">
                          <a:solidFill>
                            <a:schemeClr val="accent1"/>
                          </a:solidFill>
                        </a:rPr>
                        <a:t>had</a:t>
                      </a:r>
                      <a:r>
                        <a:rPr lang="en-US" sz="2800" b="1" dirty="0" smtClean="0"/>
                        <a:t> blessed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Benedi</a:t>
                      </a:r>
                      <a:r>
                        <a:rPr lang="en-US" sz="2800" b="1" dirty="0" err="1" smtClean="0">
                          <a:solidFill>
                            <a:schemeClr val="accent1"/>
                          </a:solidFill>
                        </a:rPr>
                        <a:t>xeram</a:t>
                      </a: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598714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future perfect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I </a:t>
                      </a:r>
                      <a:r>
                        <a:rPr lang="en-US" sz="2800" b="1" dirty="0" smtClean="0">
                          <a:solidFill>
                            <a:schemeClr val="accent1"/>
                          </a:solidFill>
                        </a:rPr>
                        <a:t>will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smtClean="0">
                          <a:solidFill>
                            <a:srgbClr val="00B0F0"/>
                          </a:solidFill>
                        </a:rPr>
                        <a:t>have </a:t>
                      </a:r>
                      <a:r>
                        <a:rPr lang="en-US" sz="2800" b="1" dirty="0" smtClean="0"/>
                        <a:t>blessed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Benedi</a:t>
                      </a:r>
                      <a:r>
                        <a:rPr lang="en-US" sz="2800" b="1" dirty="0" err="1" smtClean="0">
                          <a:solidFill>
                            <a:schemeClr val="accent1"/>
                          </a:solidFill>
                        </a:rPr>
                        <a:t>xero</a:t>
                      </a: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392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Voices of Verbs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Active and Passive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063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vs. Passive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Active:</a:t>
            </a:r>
          </a:p>
          <a:p>
            <a:pPr lvl="1"/>
            <a:r>
              <a:rPr lang="en-US" sz="2800" dirty="0"/>
              <a:t>Jim </a:t>
            </a:r>
            <a:r>
              <a:rPr lang="en-US" sz="2800" dirty="0">
                <a:solidFill>
                  <a:schemeClr val="accent1"/>
                </a:solidFill>
              </a:rPr>
              <a:t>hits</a:t>
            </a:r>
            <a:r>
              <a:rPr lang="en-US" sz="2800" dirty="0"/>
              <a:t> a home run.</a:t>
            </a:r>
          </a:p>
          <a:p>
            <a:r>
              <a:rPr lang="en-US" sz="2800" dirty="0"/>
              <a:t>Passive:</a:t>
            </a:r>
          </a:p>
          <a:p>
            <a:pPr lvl="1"/>
            <a:r>
              <a:rPr lang="en-US" sz="2800" dirty="0"/>
              <a:t>A home run </a:t>
            </a:r>
            <a:r>
              <a:rPr lang="en-US" sz="2800" dirty="0">
                <a:solidFill>
                  <a:srgbClr val="FFFF00"/>
                </a:solidFill>
              </a:rPr>
              <a:t>is hit </a:t>
            </a:r>
            <a:r>
              <a:rPr lang="en-US" sz="2800" dirty="0"/>
              <a:t>by </a:t>
            </a:r>
            <a:r>
              <a:rPr lang="en-US" sz="2800" dirty="0" smtClean="0"/>
              <a:t>Jim. [use of the verb “is”] </a:t>
            </a:r>
            <a:endParaRPr lang="en-US" sz="2800" dirty="0"/>
          </a:p>
          <a:p>
            <a:r>
              <a:rPr lang="en-US" sz="2800" dirty="0"/>
              <a:t>Active</a:t>
            </a:r>
          </a:p>
          <a:p>
            <a:pPr lvl="1"/>
            <a:r>
              <a:rPr lang="en-US" sz="2800" dirty="0" smtClean="0"/>
              <a:t>The alligator </a:t>
            </a:r>
            <a:r>
              <a:rPr lang="en-US" sz="2800" dirty="0" smtClean="0">
                <a:solidFill>
                  <a:schemeClr val="accent1"/>
                </a:solidFill>
              </a:rPr>
              <a:t>ate</a:t>
            </a:r>
            <a:r>
              <a:rPr lang="en-US" sz="2800" dirty="0" smtClean="0"/>
              <a:t> Jane.</a:t>
            </a:r>
          </a:p>
          <a:p>
            <a:r>
              <a:rPr lang="en-US" sz="3200" dirty="0" smtClean="0"/>
              <a:t>Passive</a:t>
            </a:r>
            <a:r>
              <a:rPr lang="en-US" sz="3200" dirty="0"/>
              <a:t>:</a:t>
            </a:r>
          </a:p>
          <a:p>
            <a:pPr lvl="1"/>
            <a:r>
              <a:rPr lang="en-US" sz="2800" dirty="0" smtClean="0"/>
              <a:t>Jane </a:t>
            </a:r>
            <a:r>
              <a:rPr lang="en-US" sz="2800" dirty="0" smtClean="0">
                <a:solidFill>
                  <a:srgbClr val="FFFF00"/>
                </a:solidFill>
              </a:rPr>
              <a:t>was eaten </a:t>
            </a:r>
            <a:r>
              <a:rPr lang="en-US" sz="2800" dirty="0" smtClean="0"/>
              <a:t>by the alligator. [use of past form of the verb “is”]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181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363</Words>
  <Application>Microsoft Office PowerPoint</Application>
  <PresentationFormat>Widescreen</PresentationFormat>
  <Paragraphs>140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Consolas</vt:lpstr>
      <vt:lpstr>Corbel</vt:lpstr>
      <vt:lpstr>Chalkboard 16x9</vt:lpstr>
      <vt:lpstr>Credo Part II: VERBS</vt:lpstr>
      <vt:lpstr>Tenses</vt:lpstr>
      <vt:lpstr>Variable verb forms: Esse (to be)</vt:lpstr>
      <vt:lpstr>Variable verb forms: Esse (to be)</vt:lpstr>
      <vt:lpstr>Variable verb forms: Esse (to be)</vt:lpstr>
      <vt:lpstr>Tenses of Verbs</vt:lpstr>
      <vt:lpstr>Active Tenses of Verbs</vt:lpstr>
      <vt:lpstr>Voices of Verbs</vt:lpstr>
      <vt:lpstr>Active vs. Passive</vt:lpstr>
      <vt:lpstr>Tenses and Passive Forms of Verbs</vt:lpstr>
      <vt:lpstr>Tenses and Passive Forms of Verbs</vt:lpstr>
      <vt:lpstr>Sung Credo online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Smith</dc:creator>
  <cp:lastModifiedBy>Janet Smith</cp:lastModifiedBy>
  <cp:revision>4</cp:revision>
  <dcterms:created xsi:type="dcterms:W3CDTF">2020-12-19T16:20:47Z</dcterms:created>
  <dcterms:modified xsi:type="dcterms:W3CDTF">2020-12-19T17:18:32Z</dcterms:modified>
</cp:coreProperties>
</file>