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4" r:id="rId2"/>
    <p:sldId id="283" r:id="rId3"/>
    <p:sldId id="282" r:id="rId4"/>
    <p:sldId id="284" r:id="rId5"/>
    <p:sldId id="267" r:id="rId6"/>
    <p:sldId id="286" r:id="rId7"/>
    <p:sldId id="298" r:id="rId8"/>
    <p:sldId id="281" r:id="rId9"/>
    <p:sldId id="270" r:id="rId10"/>
    <p:sldId id="272" r:id="rId11"/>
    <p:sldId id="273" r:id="rId12"/>
    <p:sldId id="287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599" autoAdjust="0"/>
  </p:normalViewPr>
  <p:slideViewPr>
    <p:cSldViewPr>
      <p:cViewPr varScale="1">
        <p:scale>
          <a:sx n="76" d="100"/>
          <a:sy n="76" d="100"/>
        </p:scale>
        <p:origin x="132" y="108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EA8-887C-4CD1-AF23-E89BB4B2C9D4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923-F91E-4550-A04F-4AC43EB18825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A56-B632-41E6-80A7-040342F7AD87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115A-0371-4F05-AF91-7424580664EF}" type="datetime1">
              <a:rPr lang="en-US" smtClean="0"/>
              <a:t>11/25/2020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7440-4D1D-438E-8D31-8E7015D0EC7F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ED64-2AB2-47AC-9814-CC77A66869FD}" type="datetime1">
              <a:rPr lang="en-US" smtClean="0"/>
              <a:t>11/25/2020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5F18-EE2F-430A-9EFE-59BEE9600D18}" type="datetime1">
              <a:rPr lang="en-US" smtClean="0"/>
              <a:t>11/25/2020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909-E0EF-4ED8-9F39-77AC431A03DD}" type="datetime1">
              <a:rPr lang="en-US" smtClean="0"/>
              <a:t>11/25/2020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11F9-D9F4-45E9-9B89-95BF223B700B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2ED5-FEBB-429D-BD12-5AF5097F031B}" type="datetime1">
              <a:rPr lang="en-US" smtClean="0"/>
              <a:t>11/25/2020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2FE9-670E-42B6-85E6-12DAF3A44C50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yxGjQQaZ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Cognates, </a:t>
            </a:r>
            <a:r>
              <a:rPr lang="en-US" dirty="0" smtClean="0"/>
              <a:t>derivatives </a:t>
            </a:r>
            <a:r>
              <a:rPr lang="en-US" dirty="0" smtClean="0"/>
              <a:t>and pronouns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pronouns (2</a:t>
            </a:r>
            <a:r>
              <a:rPr lang="en-US" baseline="30000" dirty="0" smtClean="0"/>
              <a:t>nd</a:t>
            </a:r>
            <a:r>
              <a:rPr lang="en-US" dirty="0" smtClean="0"/>
              <a:t> person)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3559"/>
              </p:ext>
            </p:extLst>
          </p:nvPr>
        </p:nvGraphicFramePr>
        <p:xfrm>
          <a:off x="989011" y="1447800"/>
          <a:ext cx="10058400" cy="45229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819401"/>
                <a:gridCol w="2209800"/>
                <a:gridCol w="1143000"/>
                <a:gridCol w="533399"/>
                <a:gridCol w="1676400"/>
                <a:gridCol w="16764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Case (Role in sentence)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Nominative / subject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b="1" dirty="0" err="1" smtClean="0"/>
                        <a:t>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800" b="1" dirty="0" err="1" smtClean="0"/>
                        <a:t>os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Genitive/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 possessive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yours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b="1" dirty="0" err="1" smtClean="0"/>
                        <a:t>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yours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800" b="1" dirty="0" err="1" smtClean="0"/>
                        <a:t>ostrum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Dative, to</a:t>
                      </a:r>
                      <a:r>
                        <a:rPr lang="en-US" sz="1800" b="1" baseline="0" dirty="0" smtClean="0"/>
                        <a:t> X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[to] </a:t>
                      </a:r>
                      <a:r>
                        <a:rPr lang="en-US" sz="2800" b="1" baseline="0" dirty="0" smtClean="0"/>
                        <a:t>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b="1" dirty="0" err="1" smtClean="0"/>
                        <a:t>ibi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[to]</a:t>
                      </a:r>
                      <a:r>
                        <a:rPr lang="en-US" sz="2800" b="1" baseline="0" dirty="0" smtClean="0"/>
                        <a:t> 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800" b="1" dirty="0" err="1" smtClean="0"/>
                        <a:t>obis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Accusative/ objective (object of verb and some prepositions)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[towards]</a:t>
                      </a:r>
                      <a:r>
                        <a:rPr lang="en-US" sz="2800" b="1" baseline="0" dirty="0" smtClean="0"/>
                        <a:t> 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b="1" dirty="0" err="1" smtClean="0"/>
                        <a:t>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[towards] 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800" b="1" dirty="0" err="1" smtClean="0"/>
                        <a:t>os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Ablative, with preposition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[by]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b="1" dirty="0" err="1" smtClean="0"/>
                        <a:t>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[by]</a:t>
                      </a:r>
                      <a:r>
                        <a:rPr lang="en-US" sz="2800" b="1" baseline="0" dirty="0" smtClean="0"/>
                        <a:t> you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800" b="1" dirty="0" err="1" smtClean="0"/>
                        <a:t>obis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0"/>
            <a:ext cx="9143998" cy="1020762"/>
          </a:xfrm>
        </p:spPr>
        <p:txBody>
          <a:bodyPr/>
          <a:lstStyle/>
          <a:p>
            <a:r>
              <a:rPr lang="en-US" dirty="0" smtClean="0"/>
              <a:t>Declension of pronouns (3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13997"/>
              </p:ext>
            </p:extLst>
          </p:nvPr>
        </p:nvGraphicFramePr>
        <p:xfrm>
          <a:off x="912812" y="1020762"/>
          <a:ext cx="10439400" cy="562654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39900"/>
                <a:gridCol w="1739900"/>
                <a:gridCol w="2768600"/>
                <a:gridCol w="711200"/>
                <a:gridCol w="1739900"/>
                <a:gridCol w="17399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Case (Role in sentence)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Nominative / subject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he/she/it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Is,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baseline="0" dirty="0" err="1" smtClean="0"/>
                        <a:t>a</a:t>
                      </a:r>
                      <a:r>
                        <a:rPr lang="en-US" sz="2400" b="1" baseline="0" dirty="0" smtClean="0"/>
                        <a:t>, </a:t>
                      </a:r>
                      <a:r>
                        <a:rPr lang="en-US" sz="24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1" baseline="0" dirty="0" err="1" smtClean="0"/>
                        <a:t>um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i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ae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Genitive/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 possessive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his/hers/ its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1" dirty="0" err="1" smtClean="0"/>
                        <a:t>ius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theirs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orum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Dative, to</a:t>
                      </a:r>
                      <a:r>
                        <a:rPr lang="en-US" sz="1800" b="1" baseline="0" dirty="0" smtClean="0"/>
                        <a:t> X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[to]</a:t>
                      </a:r>
                      <a:r>
                        <a:rPr lang="en-US" sz="2400" b="1" baseline="0" dirty="0" smtClean="0"/>
                        <a:t> him/her/it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o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ae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[to]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/>
                        <a:t>them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is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Accusative/ objective (object of verb and some prepositions)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[towards]</a:t>
                      </a:r>
                      <a:r>
                        <a:rPr lang="en-US" sz="2400" b="1" baseline="0" dirty="0" smtClean="0"/>
                        <a:t> him/her/it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um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am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um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[towards] </a:t>
                      </a:r>
                      <a:r>
                        <a:rPr lang="en-US" sz="2400" b="1" dirty="0" smtClean="0"/>
                        <a:t>them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os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as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Ablative, with preposition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[by] him/her/it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dirty="0" err="1" smtClean="0"/>
                        <a:t>o</a:t>
                      </a:r>
                      <a:r>
                        <a:rPr lang="en-US" sz="2400" b="1" dirty="0" smtClean="0"/>
                        <a:t>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baseline="0" dirty="0" err="1" smtClean="0"/>
                        <a:t>ae</a:t>
                      </a:r>
                      <a:r>
                        <a:rPr lang="en-US" sz="2400" b="1" baseline="0" dirty="0" smtClean="0"/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400" b="1" baseline="0" dirty="0" err="1" smtClean="0"/>
                        <a:t>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[by]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/>
                        <a:t>them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b="1" dirty="0" err="1" smtClean="0"/>
                        <a:t>is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Gloria 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Sung: https://www.youtube.com/watch?v=XkyxGjQQaZE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43569"/>
              </p:ext>
            </p:extLst>
          </p:nvPr>
        </p:nvGraphicFramePr>
        <p:xfrm>
          <a:off x="684211" y="685800"/>
          <a:ext cx="9982200" cy="5166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991100"/>
                <a:gridCol w="49911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8595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Gloria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Glory</a:t>
                      </a:r>
                      <a:endParaRPr lang="en-US" sz="3600" dirty="0"/>
                    </a:p>
                  </a:txBody>
                  <a:tcPr/>
                </a:tc>
              </a:tr>
              <a:tr h="48595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Excelsus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excelsis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Excellent</a:t>
                      </a:r>
                      <a:endParaRPr lang="en-US" sz="3600" dirty="0"/>
                    </a:p>
                  </a:txBody>
                  <a:tcPr/>
                </a:tc>
              </a:tr>
              <a:tr h="48595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Deus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deo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Deity</a:t>
                      </a:r>
                      <a:endParaRPr lang="en-US" sz="3600" dirty="0"/>
                    </a:p>
                  </a:txBody>
                  <a:tcPr/>
                </a:tc>
              </a:tr>
              <a:tr h="48595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Terra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Terrestrial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 smtClean="0"/>
                    </a:p>
                  </a:txBody>
                  <a:tcPr/>
                </a:tc>
              </a:tr>
              <a:tr h="485950"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Pax</a:t>
                      </a:r>
                      <a:r>
                        <a:rPr lang="en-US" sz="3600" b="1" dirty="0" smtClean="0"/>
                        <a:t> 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Pacify</a:t>
                      </a:r>
                      <a:endParaRPr lang="en-US" sz="3600" dirty="0"/>
                    </a:p>
                  </a:txBody>
                  <a:tcPr/>
                </a:tc>
              </a:tr>
              <a:tr h="586168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Homo</a:t>
                      </a:r>
                      <a:r>
                        <a:rPr lang="en-US" sz="3600" dirty="0" smtClean="0"/>
                        <a:t>/ </a:t>
                      </a:r>
                      <a:r>
                        <a:rPr lang="en-US" sz="3600" i="1" dirty="0" err="1" smtClean="0"/>
                        <a:t>hominibus</a:t>
                      </a:r>
                      <a:r>
                        <a:rPr lang="en-US" sz="3600" i="1" baseline="0" dirty="0" smtClean="0"/>
                        <a:t> </a:t>
                      </a:r>
                      <a:endParaRPr 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Homi-cide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586168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Bonus</a:t>
                      </a:r>
                      <a:r>
                        <a:rPr lang="en-US" sz="3600" baseline="0" dirty="0" smtClean="0"/>
                        <a:t>/ </a:t>
                      </a:r>
                      <a:r>
                        <a:rPr lang="en-US" sz="3600" i="1" baseline="0" dirty="0" err="1" smtClean="0"/>
                        <a:t>bonae</a:t>
                      </a:r>
                      <a:r>
                        <a:rPr lang="en-US" sz="3600" baseline="0" dirty="0" smtClean="0"/>
                        <a:t> (good)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Bonus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00096"/>
              </p:ext>
            </p:extLst>
          </p:nvPr>
        </p:nvGraphicFramePr>
        <p:xfrm>
          <a:off x="912812" y="609600"/>
          <a:ext cx="9448800" cy="47053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724400"/>
                <a:gridCol w="47244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Latin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Voluntas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i="1" baseline="0" dirty="0" err="1" smtClean="0"/>
                        <a:t>voluntatis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Voluntary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Laudare</a:t>
                      </a:r>
                      <a:r>
                        <a:rPr lang="en-US" sz="3200" baseline="0" dirty="0" smtClean="0"/>
                        <a:t> / </a:t>
                      </a:r>
                      <a:r>
                        <a:rPr lang="en-US" sz="3200" i="1" baseline="0" dirty="0" err="1" smtClean="0"/>
                        <a:t>lauda</a:t>
                      </a:r>
                      <a:r>
                        <a:rPr lang="en-US" sz="3200" i="1" baseline="0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Laudatory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Benedicere</a:t>
                      </a:r>
                      <a:r>
                        <a:rPr lang="en-US" sz="3200" b="0" dirty="0" smtClean="0"/>
                        <a:t>/ </a:t>
                      </a:r>
                      <a:r>
                        <a:rPr lang="en-US" sz="3200" b="0" i="1" dirty="0" err="1" smtClean="0"/>
                        <a:t>benedici</a:t>
                      </a:r>
                      <a:r>
                        <a:rPr lang="en-US" sz="3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3200" b="0" i="1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en-US" sz="3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Benediction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Adorare</a:t>
                      </a:r>
                      <a:r>
                        <a:rPr lang="en-US" sz="3200" dirty="0" smtClean="0"/>
                        <a:t>/ </a:t>
                      </a:r>
                      <a:r>
                        <a:rPr lang="en-US" sz="3200" i="1" dirty="0" err="1" smtClean="0"/>
                        <a:t>adora</a:t>
                      </a:r>
                      <a:r>
                        <a:rPr lang="en-US" sz="3200" i="1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Adore</a:t>
                      </a: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dirty="0" err="1" smtClean="0"/>
                        <a:t>Glorificare</a:t>
                      </a:r>
                      <a:r>
                        <a:rPr lang="en-US" sz="3200" dirty="0" smtClean="0"/>
                        <a:t>/ </a:t>
                      </a:r>
                      <a:r>
                        <a:rPr lang="en-US" sz="3200" i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glorica</a:t>
                      </a:r>
                      <a:r>
                        <a:rPr lang="en-US" sz="3200" i="1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mus</a:t>
                      </a:r>
                      <a:endParaRPr lang="en-US" sz="3200" i="1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Glorify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Gratia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/>
                        <a:t>/ </a:t>
                      </a:r>
                      <a:r>
                        <a:rPr lang="en-US" sz="3200" i="1" dirty="0" err="1" smtClean="0"/>
                        <a:t>gratias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Grace</a:t>
                      </a:r>
                      <a:endParaRPr lang="en-US" sz="3200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dirty="0" err="1" smtClean="0"/>
                        <a:t>Agere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i="1" baseline="0" dirty="0" err="1" smtClean="0"/>
                        <a:t>agi</a:t>
                      </a:r>
                      <a:r>
                        <a:rPr lang="en-US" sz="320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mus</a:t>
                      </a:r>
                      <a:endParaRPr lang="en-US" sz="32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Agent, agitate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90605"/>
              </p:ext>
            </p:extLst>
          </p:nvPr>
        </p:nvGraphicFramePr>
        <p:xfrm>
          <a:off x="1217612" y="914400"/>
          <a:ext cx="9525002" cy="510349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800600"/>
                <a:gridCol w="4724402"/>
              </a:tblGrid>
              <a:tr h="561975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Propter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Post</a:t>
                      </a:r>
                      <a:r>
                        <a:rPr lang="en-US" sz="3200" baseline="0" dirty="0" smtClean="0"/>
                        <a:t> hoc, propter </a:t>
                      </a:r>
                      <a:r>
                        <a:rPr lang="en-US" sz="3200" baseline="0" dirty="0" smtClean="0"/>
                        <a:t>hoc </a:t>
                      </a:r>
                      <a:r>
                        <a:rPr lang="en-US" sz="3200" b="0" i="1" dirty="0" smtClean="0"/>
                        <a:t>(on</a:t>
                      </a:r>
                      <a:r>
                        <a:rPr lang="en-US" sz="3200" b="0" i="1" baseline="0" dirty="0" smtClean="0"/>
                        <a:t> account of)</a:t>
                      </a:r>
                      <a:endParaRPr lang="en-US" sz="3200" b="0" i="1" dirty="0" smtClean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Magnus/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0" i="1" baseline="0" dirty="0" err="1" smtClean="0"/>
                        <a:t>magnam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Magnify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Dominus/ </a:t>
                      </a:r>
                      <a:r>
                        <a:rPr lang="en-US" sz="3200" b="0" i="1" dirty="0" err="1" smtClean="0"/>
                        <a:t>domine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Dominate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Rex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Regal</a:t>
                      </a: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Caelestis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Celestial</a:t>
                      </a:r>
                      <a:endParaRPr lang="en-US" sz="3200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Pater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Paternal, paternity</a:t>
                      </a: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Omnipotens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Omni-potent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599612" y="6400800"/>
            <a:ext cx="1143002" cy="276226"/>
          </a:xfrm>
        </p:spPr>
        <p:txBody>
          <a:bodyPr/>
          <a:lstStyle/>
          <a:p>
            <a:fld id="{25BA54BD-C84D-46CE-8B72-31BFB26ABA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3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273568"/>
              </p:ext>
            </p:extLst>
          </p:nvPr>
        </p:nvGraphicFramePr>
        <p:xfrm>
          <a:off x="1293812" y="762000"/>
          <a:ext cx="9144000" cy="5265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572000"/>
                <a:gridCol w="4572000"/>
              </a:tblGrid>
              <a:tr h="593405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Filius</a:t>
                      </a:r>
                      <a:r>
                        <a:rPr lang="en-US" sz="2800" b="1" dirty="0" smtClean="0"/>
                        <a:t>/ </a:t>
                      </a:r>
                      <a:r>
                        <a:rPr lang="en-US" sz="2800" b="0" i="1" dirty="0" err="1" smtClean="0"/>
                        <a:t>fili</a:t>
                      </a:r>
                      <a:endParaRPr lang="en-US" sz="2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Filial</a:t>
                      </a:r>
                      <a:endParaRPr lang="en-US" sz="2800" dirty="0"/>
                    </a:p>
                  </a:txBody>
                  <a:tcPr/>
                </a:tc>
              </a:tr>
              <a:tr h="421977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Uni-genitus</a:t>
                      </a:r>
                      <a:r>
                        <a:rPr lang="en-US" sz="2800" b="1" dirty="0" smtClean="0"/>
                        <a:t>/ 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unigenite</a:t>
                      </a:r>
                      <a:endParaRPr lang="en-US" sz="28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Genital,</a:t>
                      </a:r>
                      <a:r>
                        <a:rPr lang="en-US" sz="2800" baseline="0" dirty="0" smtClean="0"/>
                        <a:t> generate, generation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Agnus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Agnus </a:t>
                      </a:r>
                      <a:r>
                        <a:rPr lang="en-US" sz="2800" dirty="0" smtClean="0"/>
                        <a:t>Dei (Lamb of God_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Pater/ 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patris</a:t>
                      </a:r>
                      <a:endParaRPr lang="en-US" sz="28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Patrimony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Tollere</a:t>
                      </a:r>
                      <a:r>
                        <a:rPr lang="en-US" sz="2800" b="1" dirty="0" smtClean="0"/>
                        <a:t>/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tollis</a:t>
                      </a:r>
                      <a:endParaRPr lang="en-US" sz="28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Toll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Peccatum</a:t>
                      </a:r>
                      <a:r>
                        <a:rPr lang="en-US" sz="2800" b="1" dirty="0" smtClean="0"/>
                        <a:t>/ 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peccata</a:t>
                      </a:r>
                      <a:endParaRPr lang="en-US" sz="28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Peccadillo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Mundus/ 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mundi</a:t>
                      </a:r>
                      <a:endParaRPr lang="en-US" sz="28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Mundane</a:t>
                      </a:r>
                      <a:endParaRPr lang="en-US" sz="2800" dirty="0"/>
                    </a:p>
                  </a:txBody>
                  <a:tcPr/>
                </a:tc>
              </a:tr>
              <a:tr h="59340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Miserere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Mercy, commiserate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4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91210"/>
              </p:ext>
            </p:extLst>
          </p:nvPr>
        </p:nvGraphicFramePr>
        <p:xfrm>
          <a:off x="1065212" y="990600"/>
          <a:ext cx="9829800" cy="4800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486400"/>
                <a:gridCol w="4343400"/>
              </a:tblGrid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Deprecatio</a:t>
                      </a:r>
                      <a:r>
                        <a:rPr lang="en-US" sz="3200" b="1" dirty="0" smtClean="0"/>
                        <a:t>/ </a:t>
                      </a:r>
                      <a:r>
                        <a:rPr lang="en-US" sz="3200" b="0" i="1" dirty="0" err="1" smtClean="0"/>
                        <a:t>deprecationem</a:t>
                      </a: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Deprecate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Sedere</a:t>
                      </a:r>
                      <a:r>
                        <a:rPr lang="en-US" sz="3200" b="1" baseline="0" dirty="0" smtClean="0"/>
                        <a:t>/ </a:t>
                      </a:r>
                      <a:r>
                        <a:rPr lang="en-US" sz="3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sedes</a:t>
                      </a:r>
                      <a:endParaRPr lang="en-US" sz="32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Sedan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Dexterus</a:t>
                      </a:r>
                      <a:r>
                        <a:rPr lang="en-US" sz="3200" b="1" dirty="0" smtClean="0"/>
                        <a:t>/ </a:t>
                      </a:r>
                      <a:r>
                        <a:rPr lang="en-US" sz="3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dexteram</a:t>
                      </a:r>
                      <a:endParaRPr lang="en-US" sz="32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Dexterous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Solus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Sole/ solitary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Sanctus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Sanctify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Altissimus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Altitude</a:t>
                      </a:r>
                      <a:endParaRPr lang="en-US" sz="3200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Spiritus</a:t>
                      </a:r>
                      <a:r>
                        <a:rPr lang="en-US" sz="3200" b="1" dirty="0" smtClean="0"/>
                        <a:t>/ </a:t>
                      </a:r>
                      <a:r>
                        <a:rPr lang="en-US" sz="3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spiritu</a:t>
                      </a:r>
                      <a:endParaRPr lang="en-US" sz="32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Spirit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1905000"/>
            <a:ext cx="9753602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Subject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(agent), </a:t>
            </a:r>
            <a:r>
              <a:rPr lang="en-US" sz="3200" dirty="0" smtClean="0">
                <a:solidFill>
                  <a:srgbClr val="FF0000"/>
                </a:solidFill>
              </a:rPr>
              <a:t>verb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92D050"/>
                </a:solidFill>
              </a:rPr>
              <a:t>object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Joe </a:t>
            </a:r>
            <a:r>
              <a:rPr lang="en-US" sz="3200" dirty="0">
                <a:solidFill>
                  <a:srgbClr val="FF0000"/>
                </a:solidFill>
              </a:rPr>
              <a:t>hit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92D050"/>
                </a:solidFill>
              </a:rPr>
              <a:t>ball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repositional clause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Joe</a:t>
            </a:r>
            <a:r>
              <a:rPr lang="en-US" sz="2800" dirty="0" smtClean="0"/>
              <a:t> </a:t>
            </a:r>
            <a:r>
              <a:rPr lang="en-US" sz="3200" dirty="0">
                <a:solidFill>
                  <a:srgbClr val="FF0000"/>
                </a:solidFill>
              </a:rPr>
              <a:t>hit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92D050"/>
                </a:solidFill>
              </a:rPr>
              <a:t>ball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4"/>
                </a:solidFill>
              </a:rPr>
              <a:t>in the ball park</a:t>
            </a:r>
          </a:p>
          <a:p>
            <a:r>
              <a:rPr lang="en-US" sz="3200" dirty="0" smtClean="0"/>
              <a:t>Subordinate clause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Joe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who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is the best hitter on the team, </a:t>
            </a:r>
            <a:r>
              <a:rPr lang="en-US" sz="2800" dirty="0" smtClean="0">
                <a:solidFill>
                  <a:srgbClr val="FF0000"/>
                </a:solidFill>
              </a:rPr>
              <a:t>hit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92D050"/>
                </a:solidFill>
              </a:rPr>
              <a:t>ball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accent4"/>
                </a:solidFill>
              </a:rPr>
              <a:t>in the ball park.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-152400"/>
            <a:ext cx="9143998" cy="1020762"/>
          </a:xfrm>
        </p:spPr>
        <p:txBody>
          <a:bodyPr/>
          <a:lstStyle/>
          <a:p>
            <a:r>
              <a:rPr lang="en-US" dirty="0" smtClean="0"/>
              <a:t>Declension of pronouns (1</a:t>
            </a:r>
            <a:r>
              <a:rPr lang="en-US" baseline="30000" dirty="0" smtClean="0"/>
              <a:t>st</a:t>
            </a:r>
            <a:r>
              <a:rPr lang="en-US" dirty="0" smtClean="0"/>
              <a:t> person)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594808"/>
              </p:ext>
            </p:extLst>
          </p:nvPr>
        </p:nvGraphicFramePr>
        <p:xfrm>
          <a:off x="912813" y="1134999"/>
          <a:ext cx="9448798" cy="512959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7844"/>
                <a:gridCol w="2617053"/>
                <a:gridCol w="1687843"/>
                <a:gridCol w="351676"/>
                <a:gridCol w="1552191"/>
                <a:gridCol w="1552191"/>
              </a:tblGrid>
              <a:tr h="518474">
                <a:tc>
                  <a:txBody>
                    <a:bodyPr/>
                    <a:lstStyle/>
                    <a:p>
                      <a:r>
                        <a:rPr lang="en-US" dirty="0" smtClean="0"/>
                        <a:t>Case (Role in sentence)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Nominative / subject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ego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n</a:t>
                      </a:r>
                      <a:r>
                        <a:rPr lang="en-US" sz="2400" b="1" dirty="0" err="1" smtClean="0"/>
                        <a:t>os</a:t>
                      </a:r>
                      <a:endParaRPr lang="en-US" sz="24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Genitive/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 possessive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my</a:t>
                      </a:r>
                    </a:p>
                    <a:p>
                      <a:r>
                        <a:rPr lang="en-US" sz="2400" b="1" dirty="0" smtClean="0"/>
                        <a:t>mine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sz="2400" b="1" dirty="0" err="1" smtClean="0"/>
                        <a:t>ei</a:t>
                      </a:r>
                      <a:endParaRPr lang="en-US" sz="2400" b="1" dirty="0" smtClean="0"/>
                    </a:p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sz="2400" b="1" dirty="0" err="1" smtClean="0"/>
                        <a:t>eum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ours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n</a:t>
                      </a:r>
                      <a:r>
                        <a:rPr lang="en-US" sz="2400" b="1" dirty="0" smtClean="0"/>
                        <a:t>ostrum</a:t>
                      </a:r>
                      <a:endParaRPr lang="en-US" sz="24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Dative, to</a:t>
                      </a:r>
                      <a:r>
                        <a:rPr lang="en-US" sz="1800" b="1" baseline="0" dirty="0" smtClean="0"/>
                        <a:t> X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[to] </a:t>
                      </a:r>
                      <a:r>
                        <a:rPr lang="en-US" sz="2400" b="1" baseline="0" dirty="0" smtClean="0"/>
                        <a:t>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sz="2400" b="1" dirty="0" err="1" smtClean="0"/>
                        <a:t>ihi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[to]</a:t>
                      </a:r>
                      <a:r>
                        <a:rPr lang="en-US" sz="2400" b="1" baseline="0" dirty="0" smtClean="0"/>
                        <a:t> 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n</a:t>
                      </a:r>
                      <a:r>
                        <a:rPr lang="en-US" sz="2400" b="1" dirty="0" err="1" smtClean="0"/>
                        <a:t>obis</a:t>
                      </a:r>
                      <a:endParaRPr lang="en-US" sz="24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Accusative/ objective (object of verb and some prepositions)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[towards]</a:t>
                      </a:r>
                      <a:r>
                        <a:rPr lang="en-US" sz="2400" b="1" baseline="0" dirty="0" smtClean="0"/>
                        <a:t> 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[towards] 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n</a:t>
                      </a:r>
                      <a:r>
                        <a:rPr lang="en-US" sz="2400" b="1" dirty="0" err="1" smtClean="0"/>
                        <a:t>os</a:t>
                      </a:r>
                      <a:endParaRPr lang="en-US" sz="2400" b="1" dirty="0"/>
                    </a:p>
                  </a:txBody>
                  <a:tcPr/>
                </a:tc>
              </a:tr>
              <a:tr h="7345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Ablative, with preposition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[by]</a:t>
                      </a:r>
                      <a:r>
                        <a:rPr lang="en-US" sz="2400" b="1" baseline="0" dirty="0" smtClean="0"/>
                        <a:t> 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sz="2400" b="1" dirty="0" err="1" smtClean="0"/>
                        <a:t>eo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[by]</a:t>
                      </a:r>
                      <a:r>
                        <a:rPr lang="en-US" sz="2400" b="1" baseline="0" dirty="0" smtClean="0"/>
                        <a:t> 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</a:rPr>
                        <a:t>n</a:t>
                      </a:r>
                      <a:r>
                        <a:rPr lang="en-US" sz="2400" b="1" dirty="0" err="1" smtClean="0"/>
                        <a:t>obis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15566</TotalTime>
  <Words>492</Words>
  <Application>Microsoft Office PowerPoint</Application>
  <PresentationFormat>Custom</PresentationFormat>
  <Paragraphs>195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Gloria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Parts of a Sentence</vt:lpstr>
      <vt:lpstr>Pronouns</vt:lpstr>
      <vt:lpstr>Declension of pronouns (1st person)</vt:lpstr>
      <vt:lpstr>Declension of pronouns (2nd person)</vt:lpstr>
      <vt:lpstr>Declension of pronouns (3rd person)</vt:lpstr>
      <vt:lpstr>Gloria Sung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Latin for the Mass, the colloquial way</dc:title>
  <dc:creator>Janet Smith</dc:creator>
  <cp:lastModifiedBy>Janet Smith</cp:lastModifiedBy>
  <cp:revision>57</cp:revision>
  <dcterms:created xsi:type="dcterms:W3CDTF">2020-10-07T22:19:20Z</dcterms:created>
  <dcterms:modified xsi:type="dcterms:W3CDTF">2020-11-25T23:48:39Z</dcterms:modified>
</cp:coreProperties>
</file>