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2" r:id="rId3"/>
    <p:sldId id="265" r:id="rId4"/>
    <p:sldId id="266" r:id="rId5"/>
    <p:sldId id="270" r:id="rId6"/>
    <p:sldId id="271" r:id="rId7"/>
    <p:sldId id="272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810" y="1905000"/>
            <a:ext cx="9146382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5309" y="4724400"/>
            <a:ext cx="8634184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810" y="5105400"/>
            <a:ext cx="9146381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4497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04B2-14E4-4721-A7CB-F2D4792B31D9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12/8/2020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95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4311" y="274640"/>
            <a:ext cx="1371957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7046" y="3472590"/>
            <a:ext cx="6492240" cy="64025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171" y="277814"/>
            <a:ext cx="9146383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44FD-80BD-4EDB-8C30-3FB6924F32F0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12/8/2020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15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810" y="1905000"/>
            <a:ext cx="9146382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5309" y="4724400"/>
            <a:ext cx="8634184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810" y="5105400"/>
            <a:ext cx="9146381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635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44EF-538E-4EEE-BDD4-FD31AEDA364F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12/8/2020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26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0" y="1905000"/>
            <a:ext cx="9146382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5309" y="4724400"/>
            <a:ext cx="8634184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0" y="5102526"/>
            <a:ext cx="9146381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75AA-4BC2-403D-902A-AD1033A3AC90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12/8/2020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24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810" y="1905000"/>
            <a:ext cx="4420750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42" y="1905000"/>
            <a:ext cx="442074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0D45-0105-49A9-99BE-1131CE12C85F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12/8/2020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06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0" y="1905000"/>
            <a:ext cx="441770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810" y="2819400"/>
            <a:ext cx="441770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1488" y="1905000"/>
            <a:ext cx="441770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1488" y="2819400"/>
            <a:ext cx="441770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92564-13F0-46B7-96FE-D13756C59A7D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12/8/2020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5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CED6-B708-42AE-A563-0DC0F3D1059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12/8/2020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31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6F3C-BBFA-4734-B8A0-FE397AE532CC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12/8/2020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90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809" y="3429000"/>
            <a:ext cx="2743915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1249" y="1905000"/>
            <a:ext cx="5670757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8990" y="1630822"/>
            <a:ext cx="6292667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62C1-E82F-48DD-8AF0-FD81826D8496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12/8/2020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64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44EF-538E-4EEE-BDD4-FD31AEDA364F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12/8/2020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91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6293" y="1884311"/>
            <a:ext cx="5670757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877" y="1630822"/>
            <a:ext cx="6292667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8018" y="3411748"/>
            <a:ext cx="2743915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1F4D-381C-4957-96E6-4A67C6814A14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12/8/2020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09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04B2-14E4-4721-A7CB-F2D4792B31D9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12/8/2020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7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4311" y="274640"/>
            <a:ext cx="1371957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7046" y="3472590"/>
            <a:ext cx="6492240" cy="64025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171" y="277814"/>
            <a:ext cx="9146383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44FD-80BD-4EDB-8C30-3FB6924F32F0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12/8/2020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15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0" y="1905000"/>
            <a:ext cx="9146382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5309" y="4724400"/>
            <a:ext cx="8634184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0" y="5102526"/>
            <a:ext cx="9146381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75AA-4BC2-403D-902A-AD1033A3AC90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12/8/2020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7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810" y="1905000"/>
            <a:ext cx="4420750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42" y="1905000"/>
            <a:ext cx="442074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0D45-0105-49A9-99BE-1131CE12C85F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12/8/2020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73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0" y="1905000"/>
            <a:ext cx="441770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810" y="2819400"/>
            <a:ext cx="441770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1488" y="1905000"/>
            <a:ext cx="441770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1488" y="2819400"/>
            <a:ext cx="441770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92564-13F0-46B7-96FE-D13756C59A7D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12/8/2020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42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CED6-B708-42AE-A563-0DC0F3D1059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12/8/2020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06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6F3C-BBFA-4734-B8A0-FE397AE532CC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12/8/2020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49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809" y="3429000"/>
            <a:ext cx="2743915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1249" y="1905000"/>
            <a:ext cx="5670757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8990" y="1630822"/>
            <a:ext cx="6292667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62C1-E82F-48DD-8AF0-FD81826D8496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12/8/2020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28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6293" y="1884311"/>
            <a:ext cx="5670757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877" y="1630822"/>
            <a:ext cx="6292667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8018" y="3411748"/>
            <a:ext cx="2743915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1F4D-381C-4957-96E6-4A67C6814A14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12/8/2020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78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1" y="1905000"/>
            <a:ext cx="9146382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810" y="6400801"/>
            <a:ext cx="6326246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7716" y="6400801"/>
            <a:ext cx="1244183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93F3F-25FC-4BD7-B109-A52F530B6D3F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12/8/2020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893" y="6400801"/>
            <a:ext cx="1143300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8270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1" y="1905000"/>
            <a:ext cx="9146382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810" y="6400801"/>
            <a:ext cx="6326246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7716" y="6400801"/>
            <a:ext cx="1244183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93F3F-25FC-4BD7-B109-A52F530B6D3F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12/8/2020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893" y="6400801"/>
            <a:ext cx="1143300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429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Credo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Cognates, derivatives and </a:t>
            </a:r>
            <a:r>
              <a:rPr lang="en-US" dirty="0" smtClean="0"/>
              <a:t>tenses </a:t>
            </a:r>
            <a:r>
              <a:rPr lang="en-US" dirty="0"/>
              <a:t>and (active and passive)</a:t>
            </a:r>
          </a:p>
          <a:p>
            <a:r>
              <a:rPr lang="en-US" dirty="0" smtClean="0"/>
              <a:t>voices of 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616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422868"/>
              </p:ext>
            </p:extLst>
          </p:nvPr>
        </p:nvGraphicFramePr>
        <p:xfrm>
          <a:off x="914401" y="647700"/>
          <a:ext cx="10363200" cy="566928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708400"/>
                <a:gridCol w="3200400"/>
                <a:gridCol w="34544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Latin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 cognate, derivative, mnemonic</a:t>
                      </a:r>
                      <a:r>
                        <a:rPr lang="en-US" baseline="0" dirty="0" smtClean="0"/>
                        <a:t> aid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Credo</a:t>
                      </a:r>
                      <a:r>
                        <a:rPr lang="en-US" sz="3600" dirty="0" smtClean="0"/>
                        <a:t>/ </a:t>
                      </a:r>
                      <a:r>
                        <a:rPr lang="en-US" sz="3600" i="1" dirty="0" err="1" smtClean="0"/>
                        <a:t>credere</a:t>
                      </a:r>
                      <a:endParaRPr lang="en-US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(I believe)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Credible</a:t>
                      </a:r>
                      <a:r>
                        <a:rPr lang="en-US" sz="3600" baseline="0" dirty="0" smtClean="0"/>
                        <a:t> </a:t>
                      </a:r>
                      <a:endParaRPr lang="en-US" sz="36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Unum</a:t>
                      </a:r>
                      <a:r>
                        <a:rPr lang="en-US" sz="3600" dirty="0" smtClean="0"/>
                        <a:t>/ </a:t>
                      </a:r>
                      <a:r>
                        <a:rPr lang="en-US" sz="3600" i="1" dirty="0" err="1" smtClean="0"/>
                        <a:t>unus</a:t>
                      </a:r>
                      <a:endParaRPr lang="en-US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(one)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Unity, union</a:t>
                      </a:r>
                      <a:endParaRPr lang="en-US" sz="36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baseline="0" dirty="0" err="1" smtClean="0"/>
                        <a:t>Fact</a:t>
                      </a:r>
                      <a:r>
                        <a:rPr lang="en-US" sz="3600" b="1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ó</a:t>
                      </a:r>
                      <a:r>
                        <a:rPr lang="en-US" sz="3600" b="1" baseline="0" dirty="0" err="1" smtClean="0"/>
                        <a:t>rem</a:t>
                      </a:r>
                      <a:r>
                        <a:rPr lang="en-US" sz="3600" baseline="0" dirty="0" smtClean="0"/>
                        <a:t>/ </a:t>
                      </a:r>
                      <a:r>
                        <a:rPr lang="en-US" sz="3600" i="1" baseline="0" dirty="0" smtClean="0"/>
                        <a:t>factor</a:t>
                      </a:r>
                      <a:endParaRPr lang="en-US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(maker)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Factory</a:t>
                      </a:r>
                      <a:endParaRPr lang="en-US" sz="36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baseline="0" dirty="0" err="1" smtClean="0"/>
                        <a:t>Visib</a:t>
                      </a:r>
                      <a:r>
                        <a:rPr lang="en-US" sz="3600" b="1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í</a:t>
                      </a:r>
                      <a:r>
                        <a:rPr lang="en-US" sz="3600" b="1" baseline="0" dirty="0" err="1" smtClean="0"/>
                        <a:t>lium</a:t>
                      </a:r>
                      <a:r>
                        <a:rPr lang="en-US" sz="3600" baseline="0" dirty="0" smtClean="0"/>
                        <a:t>/ </a:t>
                      </a:r>
                      <a:r>
                        <a:rPr lang="en-US" sz="3600" i="1" baseline="0" dirty="0" err="1" smtClean="0"/>
                        <a:t>v</a:t>
                      </a:r>
                      <a:r>
                        <a:rPr lang="en-US" sz="3600" i="1" dirty="0" err="1" smtClean="0"/>
                        <a:t>isibilis</a:t>
                      </a:r>
                      <a:endParaRPr lang="en-US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(visible)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Visible</a:t>
                      </a: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/>
                        <a:t>Invisib</a:t>
                      </a:r>
                      <a:r>
                        <a:rPr lang="en-US" sz="36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í</a:t>
                      </a:r>
                      <a:r>
                        <a:rPr lang="en-US" sz="3600" b="1" dirty="0" err="1" smtClean="0"/>
                        <a:t>lium</a:t>
                      </a:r>
                      <a:r>
                        <a:rPr lang="en-US" sz="3600" dirty="0" smtClean="0"/>
                        <a:t>/</a:t>
                      </a:r>
                    </a:p>
                    <a:p>
                      <a:r>
                        <a:rPr lang="en-US" sz="3600" i="1" dirty="0" err="1" smtClean="0"/>
                        <a:t>invisibilis</a:t>
                      </a:r>
                      <a:endParaRPr lang="en-US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(invisible)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Invisible</a:t>
                      </a:r>
                      <a:endParaRPr lang="en-US" sz="36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dirty="0" err="1" smtClean="0"/>
                        <a:t>Uni-g</a:t>
                      </a:r>
                      <a:r>
                        <a:rPr lang="en-US" sz="36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é</a:t>
                      </a:r>
                      <a:r>
                        <a:rPr lang="en-US" sz="3600" b="1" dirty="0" err="1" smtClean="0"/>
                        <a:t>nitum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(only begotten)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Generate</a:t>
                      </a:r>
                      <a:endParaRPr lang="en-US" sz="36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dirty="0" err="1" smtClean="0"/>
                        <a:t>Natum</a:t>
                      </a:r>
                      <a:r>
                        <a:rPr lang="en-US" sz="3600" dirty="0" smtClean="0"/>
                        <a:t>/ </a:t>
                      </a:r>
                      <a:r>
                        <a:rPr lang="en-US" sz="3600" dirty="0" err="1" smtClean="0"/>
                        <a:t>natus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(born)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Nativity, native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96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430977"/>
              </p:ext>
            </p:extLst>
          </p:nvPr>
        </p:nvGraphicFramePr>
        <p:xfrm>
          <a:off x="609600" y="412434"/>
          <a:ext cx="10363200" cy="612648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025900"/>
                <a:gridCol w="2882900"/>
                <a:gridCol w="34544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Latin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 cognate, derivative, mnemonic</a:t>
                      </a:r>
                      <a:r>
                        <a:rPr lang="en-US" baseline="0" dirty="0" smtClean="0"/>
                        <a:t> aid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/>
                        <a:t>Saecula</a:t>
                      </a:r>
                      <a:r>
                        <a:rPr lang="en-US" sz="3600" dirty="0" smtClean="0"/>
                        <a:t>/</a:t>
                      </a:r>
                    </a:p>
                    <a:p>
                      <a:r>
                        <a:rPr lang="en-US" sz="3600" i="1" dirty="0" err="1" smtClean="0"/>
                        <a:t>saeculum</a:t>
                      </a:r>
                      <a:endParaRPr lang="en-US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(ages)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Secular</a:t>
                      </a:r>
                      <a:endParaRPr lang="en-US" sz="36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Lumen (</a:t>
                      </a:r>
                      <a:r>
                        <a:rPr lang="en-US" sz="3600" b="1" i="0" dirty="0" err="1" smtClean="0"/>
                        <a:t>l</a:t>
                      </a:r>
                      <a:r>
                        <a:rPr lang="en-US" sz="3600" b="1" i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ú</a:t>
                      </a:r>
                      <a:r>
                        <a:rPr lang="en-US" sz="3600" b="1" i="0" dirty="0" err="1" smtClean="0"/>
                        <a:t>mine</a:t>
                      </a:r>
                      <a:r>
                        <a:rPr lang="en-US" sz="3600" b="1" dirty="0" smtClean="0"/>
                        <a:t>)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(light)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Illuminate</a:t>
                      </a:r>
                      <a:endParaRPr lang="en-US" sz="36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dirty="0" err="1" smtClean="0"/>
                        <a:t>Verum</a:t>
                      </a:r>
                      <a:r>
                        <a:rPr lang="en-US" sz="3600" b="1" dirty="0" smtClean="0"/>
                        <a:t> (</a:t>
                      </a:r>
                      <a:r>
                        <a:rPr lang="en-US" sz="3600" b="1" dirty="0" err="1" smtClean="0"/>
                        <a:t>vero</a:t>
                      </a:r>
                      <a:r>
                        <a:rPr lang="en-US" sz="3600" b="1" dirty="0" smtClean="0"/>
                        <a:t>)</a:t>
                      </a:r>
                      <a:r>
                        <a:rPr lang="en-US" sz="3600" dirty="0" smtClean="0"/>
                        <a:t>/ </a:t>
                      </a:r>
                      <a:r>
                        <a:rPr lang="en-US" sz="3600" i="1" dirty="0" err="1" smtClean="0"/>
                        <a:t>verus</a:t>
                      </a:r>
                      <a:endParaRPr lang="en-US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(true)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Verify</a:t>
                      </a:r>
                      <a:endParaRPr lang="en-US" sz="36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dirty="0" err="1" smtClean="0"/>
                        <a:t>G</a:t>
                      </a:r>
                      <a:r>
                        <a:rPr lang="en-US" sz="36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é</a:t>
                      </a:r>
                      <a:r>
                        <a:rPr lang="en-US" sz="3600" b="1" dirty="0" err="1" smtClean="0"/>
                        <a:t>nitum</a:t>
                      </a:r>
                      <a:r>
                        <a:rPr lang="en-US" sz="3600" dirty="0" smtClean="0"/>
                        <a:t>/ </a:t>
                      </a:r>
                      <a:r>
                        <a:rPr lang="en-US" sz="3600" i="1" dirty="0" err="1" smtClean="0"/>
                        <a:t>genitus</a:t>
                      </a:r>
                      <a:endParaRPr lang="en-US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(born</a:t>
                      </a:r>
                      <a:r>
                        <a:rPr lang="en-US" sz="3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or begotten)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Generate</a:t>
                      </a: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Factum</a:t>
                      </a:r>
                      <a:r>
                        <a:rPr lang="en-US" sz="3600" dirty="0" smtClean="0"/>
                        <a:t>/ </a:t>
                      </a:r>
                      <a:r>
                        <a:rPr lang="en-US" sz="3600" i="1" dirty="0" err="1" smtClean="0"/>
                        <a:t>factus</a:t>
                      </a:r>
                      <a:endParaRPr lang="en-US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(made)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Factory</a:t>
                      </a:r>
                      <a:endParaRPr lang="en-US" sz="36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/>
                        <a:t>Consubstanti</a:t>
                      </a:r>
                      <a:r>
                        <a:rPr lang="en-US" sz="36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á</a:t>
                      </a:r>
                      <a:r>
                        <a:rPr lang="en-US" sz="3600" b="1" dirty="0" err="1" smtClean="0"/>
                        <a:t>lem</a:t>
                      </a:r>
                      <a:r>
                        <a:rPr lang="en-US" sz="3600" dirty="0" smtClean="0"/>
                        <a:t>/ </a:t>
                      </a:r>
                    </a:p>
                    <a:p>
                      <a:r>
                        <a:rPr lang="en-US" sz="3600" i="1" dirty="0" err="1" smtClean="0"/>
                        <a:t>consubstantialis</a:t>
                      </a:r>
                      <a:endParaRPr lang="en-US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(sharing</a:t>
                      </a:r>
                      <a:r>
                        <a:rPr lang="en-US" sz="3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being)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Consubstantial/ substantial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33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743358"/>
              </p:ext>
            </p:extLst>
          </p:nvPr>
        </p:nvGraphicFramePr>
        <p:xfrm>
          <a:off x="609600" y="412434"/>
          <a:ext cx="10363200" cy="621792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025900"/>
                <a:gridCol w="2882900"/>
                <a:gridCol w="34544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Latin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 cognate, derivative, mnemonic</a:t>
                      </a:r>
                      <a:r>
                        <a:rPr lang="en-US" baseline="0" dirty="0" smtClean="0"/>
                        <a:t> aid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dirty="0" err="1" smtClean="0"/>
                        <a:t>Sep</a:t>
                      </a:r>
                      <a:r>
                        <a:rPr lang="en-US" sz="36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ú</a:t>
                      </a:r>
                      <a:r>
                        <a:rPr lang="en-US" sz="3600" b="1" dirty="0" err="1" smtClean="0"/>
                        <a:t>ltus</a:t>
                      </a:r>
                      <a:r>
                        <a:rPr lang="en-US" sz="3600" b="1" baseline="0" dirty="0" smtClean="0"/>
                        <a:t> </a:t>
                      </a:r>
                      <a:r>
                        <a:rPr lang="en-US" sz="3600" b="1" baseline="0" dirty="0" smtClean="0"/>
                        <a:t>(</a:t>
                      </a:r>
                      <a:r>
                        <a:rPr lang="en-US" sz="3600" b="1" baseline="0" dirty="0" err="1" smtClean="0"/>
                        <a:t>est</a:t>
                      </a:r>
                      <a:r>
                        <a:rPr lang="en-US" sz="3600" b="1" baseline="0" dirty="0" smtClean="0"/>
                        <a:t>)</a:t>
                      </a:r>
                      <a:r>
                        <a:rPr lang="en-US" sz="3600" dirty="0" smtClean="0"/>
                        <a:t>/ </a:t>
                      </a:r>
                      <a:r>
                        <a:rPr lang="en-US" sz="3600" i="1" dirty="0" err="1" smtClean="0"/>
                        <a:t>sepelire</a:t>
                      </a:r>
                      <a:endParaRPr lang="en-US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(was buried)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Sepulchre</a:t>
                      </a:r>
                      <a:endParaRPr lang="en-US" sz="3600" dirty="0" smtClean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Resurr</a:t>
                      </a:r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é</a:t>
                      </a:r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xit</a:t>
                      </a:r>
                      <a:r>
                        <a:rPr lang="en-US" sz="3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3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resurgere</a:t>
                      </a:r>
                      <a:endParaRPr lang="en-US" sz="36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(resurrected)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Resurrection</a:t>
                      </a: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é</a:t>
                      </a:r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rtia</a:t>
                      </a:r>
                      <a:r>
                        <a:rPr lang="en-US" sz="3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36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tertius</a:t>
                      </a:r>
                      <a:endParaRPr lang="en-US" sz="36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(third)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Tertiary</a:t>
                      </a:r>
                      <a:endParaRPr lang="en-US" sz="36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Asc</a:t>
                      </a:r>
                      <a:r>
                        <a:rPr lang="en-US" sz="3600" b="1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é</a:t>
                      </a:r>
                      <a:r>
                        <a:rPr lang="en-US" sz="3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ndit</a:t>
                      </a:r>
                      <a:r>
                        <a:rPr lang="en-US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3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ascendere</a:t>
                      </a:r>
                      <a:endParaRPr lang="en-US" sz="360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(ascended)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Ascent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Sedet</a:t>
                      </a:r>
                      <a:r>
                        <a:rPr lang="en-US" sz="3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36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sedere</a:t>
                      </a:r>
                      <a:endParaRPr lang="en-US" sz="36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(sits)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Sedan</a:t>
                      </a:r>
                      <a:endParaRPr lang="en-US" sz="36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Iterum</a:t>
                      </a:r>
                      <a:endParaRPr lang="en-US" sz="36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(again)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Re-iterate</a:t>
                      </a: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Vent</a:t>
                      </a:r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ú</a:t>
                      </a:r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rus</a:t>
                      </a:r>
                      <a:r>
                        <a:rPr lang="en-US" sz="36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b="1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US" sz="36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36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venio</a:t>
                      </a:r>
                      <a:endParaRPr lang="en-US" sz="36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(will come)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Venture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0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532895"/>
              </p:ext>
            </p:extLst>
          </p:nvPr>
        </p:nvGraphicFramePr>
        <p:xfrm>
          <a:off x="609600" y="412434"/>
          <a:ext cx="10363200" cy="566928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025900"/>
                <a:gridCol w="2882900"/>
                <a:gridCol w="34544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Latin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 cognate, derivative, mnemonic</a:t>
                      </a:r>
                      <a:r>
                        <a:rPr lang="en-US" baseline="0" dirty="0" smtClean="0"/>
                        <a:t> aid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i="0" dirty="0" err="1" smtClean="0"/>
                        <a:t>Iudic</a:t>
                      </a:r>
                      <a:r>
                        <a:rPr lang="en-US" sz="3600" b="1" i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á</a:t>
                      </a:r>
                      <a:r>
                        <a:rPr lang="en-US" sz="3600" b="1" i="0" dirty="0" err="1" smtClean="0"/>
                        <a:t>re</a:t>
                      </a:r>
                      <a:endParaRPr lang="en-US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(to</a:t>
                      </a:r>
                      <a:r>
                        <a:rPr lang="en-US" sz="3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judge)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Ad-</a:t>
                      </a:r>
                      <a:r>
                        <a:rPr lang="en-US" sz="3600" dirty="0" err="1" smtClean="0"/>
                        <a:t>judicate</a:t>
                      </a:r>
                      <a:endParaRPr lang="en-US" sz="3600" dirty="0" smtClean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Vivos</a:t>
                      </a:r>
                      <a:r>
                        <a:rPr lang="en-US" sz="3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36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vivus</a:t>
                      </a:r>
                      <a:endParaRPr lang="en-US" sz="3600" b="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(living)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Vivify</a:t>
                      </a: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Mort</a:t>
                      </a:r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ú</a:t>
                      </a:r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</a:t>
                      </a:r>
                      <a:r>
                        <a:rPr lang="en-US" sz="3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36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mortuus</a:t>
                      </a:r>
                      <a:endParaRPr lang="en-US" sz="3600" b="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(dead)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Mortuary</a:t>
                      </a:r>
                      <a:endParaRPr lang="en-US" sz="36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Regni</a:t>
                      </a:r>
                      <a:r>
                        <a:rPr lang="en-US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3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regnum</a:t>
                      </a:r>
                      <a:endParaRPr lang="en-US" sz="360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(kingdom)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Regent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Finis</a:t>
                      </a:r>
                      <a:r>
                        <a:rPr lang="en-US" sz="3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finis</a:t>
                      </a:r>
                      <a:endParaRPr lang="en-US" sz="36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(end)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Finish/</a:t>
                      </a:r>
                      <a:r>
                        <a:rPr lang="en-US" sz="3600" baseline="0" dirty="0" smtClean="0"/>
                        <a:t> finitude</a:t>
                      </a:r>
                      <a:endParaRPr lang="en-US" sz="36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Vivific</a:t>
                      </a:r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á</a:t>
                      </a:r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ntem</a:t>
                      </a:r>
                      <a:r>
                        <a:rPr lang="en-US" sz="3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36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vivificare</a:t>
                      </a:r>
                      <a:endParaRPr lang="en-US" sz="36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(giver</a:t>
                      </a:r>
                      <a:r>
                        <a:rPr lang="en-US" sz="3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life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Vivify</a:t>
                      </a: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</a:t>
                      </a:r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é</a:t>
                      </a:r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dit</a:t>
                      </a:r>
                      <a:r>
                        <a:rPr lang="en-US" sz="36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36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procedere</a:t>
                      </a:r>
                      <a:endParaRPr lang="en-US" sz="36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(proceeds)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Proceeds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41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122138"/>
              </p:ext>
            </p:extLst>
          </p:nvPr>
        </p:nvGraphicFramePr>
        <p:xfrm>
          <a:off x="533400" y="260034"/>
          <a:ext cx="10795000" cy="612648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076700"/>
                <a:gridCol w="3119967"/>
                <a:gridCol w="3598333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Latin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 cognate, derivative, mnemonic</a:t>
                      </a:r>
                      <a:r>
                        <a:rPr lang="en-US" baseline="0" dirty="0" smtClean="0"/>
                        <a:t> aid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i="0" dirty="0" smtClean="0"/>
                        <a:t>Simul</a:t>
                      </a:r>
                      <a:endParaRPr lang="en-US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(at the same time</a:t>
                      </a:r>
                      <a:r>
                        <a:rPr lang="en-US" sz="3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Simultaneous</a:t>
                      </a: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Ador</a:t>
                      </a:r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á</a:t>
                      </a:r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tur</a:t>
                      </a:r>
                      <a:r>
                        <a:rPr lang="en-US" sz="18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36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adorare</a:t>
                      </a:r>
                      <a:endParaRPr lang="en-US" sz="3600" b="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(adore</a:t>
                      </a:r>
                      <a:r>
                        <a:rPr lang="en-US" sz="320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Adore</a:t>
                      </a: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Conglorific</a:t>
                      </a:r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á</a:t>
                      </a:r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tur</a:t>
                      </a:r>
                      <a:r>
                        <a:rPr lang="en-US" sz="3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36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conglorificare</a:t>
                      </a:r>
                      <a:endParaRPr lang="en-US" sz="3600" b="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(is glorified with)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Glorified</a:t>
                      </a:r>
                      <a:endParaRPr lang="en-US" sz="36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Loc</a:t>
                      </a:r>
                      <a:r>
                        <a:rPr lang="en-US" sz="3600" b="1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ú</a:t>
                      </a:r>
                      <a:r>
                        <a:rPr lang="en-US" sz="3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tus</a:t>
                      </a:r>
                      <a:r>
                        <a:rPr lang="en-US" sz="3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US" sz="3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36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loquere</a:t>
                      </a:r>
                      <a:endParaRPr lang="en-US" sz="3600" b="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(he</a:t>
                      </a:r>
                      <a:r>
                        <a:rPr lang="en-US" sz="3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spoke)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Locution/loquacious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</a:t>
                      </a:r>
                      <a:endParaRPr lang="en-US" sz="3600" b="1" i="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(through)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Per-</a:t>
                      </a:r>
                      <a:r>
                        <a:rPr lang="en-US" sz="3600" b="0" dirty="0" err="1" smtClean="0"/>
                        <a:t>meate</a:t>
                      </a:r>
                      <a:endParaRPr lang="en-US" sz="3600" b="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i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Proph</a:t>
                      </a:r>
                      <a:r>
                        <a:rPr lang="en-US" sz="3600" b="1" i="0" u="none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é</a:t>
                      </a:r>
                      <a:r>
                        <a:rPr lang="en-US" sz="3600" b="1" i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tas</a:t>
                      </a:r>
                      <a:endParaRPr lang="en-US" sz="3600" b="1" i="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prophets)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Prophet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154299"/>
              </p:ext>
            </p:extLst>
          </p:nvPr>
        </p:nvGraphicFramePr>
        <p:xfrm>
          <a:off x="609600" y="412434"/>
          <a:ext cx="10680700" cy="374904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149243"/>
                <a:gridCol w="2971224"/>
                <a:gridCol w="3560233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Latin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 cognate, derivative, mnemonic</a:t>
                      </a:r>
                      <a:r>
                        <a:rPr lang="en-US" baseline="0" dirty="0" smtClean="0"/>
                        <a:t> aid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i="0" dirty="0" err="1" smtClean="0"/>
                        <a:t>Eccl</a:t>
                      </a:r>
                      <a:r>
                        <a:rPr lang="en-US" sz="3600" b="1" i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é</a:t>
                      </a:r>
                      <a:r>
                        <a:rPr lang="en-US" sz="3600" b="1" i="0" dirty="0" err="1" smtClean="0"/>
                        <a:t>siam</a:t>
                      </a:r>
                      <a:r>
                        <a:rPr lang="en-US" sz="3600" b="1" i="0" dirty="0" smtClean="0"/>
                        <a:t>/ </a:t>
                      </a:r>
                      <a:r>
                        <a:rPr lang="en-US" sz="3600" b="0" i="1" dirty="0" smtClean="0"/>
                        <a:t>ecclesia</a:t>
                      </a:r>
                      <a:endParaRPr lang="en-US" sz="36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(church)</a:t>
                      </a:r>
                      <a:r>
                        <a:rPr lang="en-US" sz="3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Ecclesiastical</a:t>
                      </a: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Bapt</a:t>
                      </a:r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í</a:t>
                      </a:r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</a:t>
                      </a:r>
                      <a:endParaRPr lang="en-US" sz="36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(baptism)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Baptism</a:t>
                      </a: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é</a:t>
                      </a:r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cto</a:t>
                      </a:r>
                      <a:r>
                        <a:rPr lang="en-US" sz="36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36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expectare</a:t>
                      </a:r>
                      <a:endParaRPr lang="en-US" sz="3600" b="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(await)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Expect</a:t>
                      </a:r>
                      <a:endParaRPr lang="en-US" sz="36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Remissi</a:t>
                      </a:r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ó</a:t>
                      </a:r>
                      <a:r>
                        <a:rPr lang="en-US" sz="3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nen</a:t>
                      </a:r>
                      <a:r>
                        <a:rPr lang="en-US" sz="36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36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remissio</a:t>
                      </a:r>
                      <a:endParaRPr lang="en-US" sz="3600" b="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(remission)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Remission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04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1_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Override1.xml><?xml version="1.0" encoding="utf-8"?>
<a:themeOverride xmlns:a="http://schemas.openxmlformats.org/drawingml/2006/main">
  <a:clrScheme name="Chalkboard_16x9">
    <a:dk1>
      <a:sysClr val="windowText" lastClr="000000"/>
    </a:dk1>
    <a:lt1>
      <a:sysClr val="window" lastClr="FFFFFF"/>
    </a:lt1>
    <a:dk2>
      <a:srgbClr val="333333"/>
    </a:dk2>
    <a:lt2>
      <a:srgbClr val="B2B2B2"/>
    </a:lt2>
    <a:accent1>
      <a:srgbClr val="57BCE5"/>
    </a:accent1>
    <a:accent2>
      <a:srgbClr val="F4D968"/>
    </a:accent2>
    <a:accent3>
      <a:srgbClr val="AEBD57"/>
    </a:accent3>
    <a:accent4>
      <a:srgbClr val="DF9041"/>
    </a:accent4>
    <a:accent5>
      <a:srgbClr val="E35F5F"/>
    </a:accent5>
    <a:accent6>
      <a:srgbClr val="828BCE"/>
    </a:accent6>
    <a:hlink>
      <a:srgbClr val="57BCE5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22440</TotalTime>
  <Words>352</Words>
  <Application>Microsoft Office PowerPoint</Application>
  <PresentationFormat>Widescreen</PresentationFormat>
  <Paragraphs>141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Consolas</vt:lpstr>
      <vt:lpstr>Corbel</vt:lpstr>
      <vt:lpstr>Chalkboard 16x9</vt:lpstr>
      <vt:lpstr>1_Chalkboard 16x9</vt:lpstr>
      <vt:lpstr>Credo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Smith</dc:creator>
  <cp:lastModifiedBy>Janet Smith</cp:lastModifiedBy>
  <cp:revision>29</cp:revision>
  <dcterms:created xsi:type="dcterms:W3CDTF">2020-11-02T21:12:31Z</dcterms:created>
  <dcterms:modified xsi:type="dcterms:W3CDTF">2020-12-19T16:40:20Z</dcterms:modified>
</cp:coreProperties>
</file>