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7" r:id="rId2"/>
    <p:sldId id="278" r:id="rId3"/>
    <p:sldId id="299" r:id="rId4"/>
    <p:sldId id="301" r:id="rId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90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599" autoAdjust="0"/>
  </p:normalViewPr>
  <p:slideViewPr>
    <p:cSldViewPr>
      <p:cViewPr varScale="1">
        <p:scale>
          <a:sx n="76" d="100"/>
          <a:sy n="76" d="100"/>
        </p:scale>
        <p:origin x="126" y="1080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11/25/2020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11/25/2020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04B2-14E4-4721-A7CB-F2D4792B31D9}" type="datetime1">
              <a:rPr lang="en-US" smtClean="0"/>
              <a:t>11/25/2020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44FD-80BD-4EDB-8C30-3FB6924F32F0}" type="datetime1">
              <a:rPr lang="en-US" smtClean="0"/>
              <a:t>11/25/2020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44EF-538E-4EEE-BDD4-FD31AEDA364F}" type="datetime1">
              <a:rPr lang="en-US" smtClean="0"/>
              <a:t>11/25/2020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75AA-4BC2-403D-902A-AD1033A3AC90}" type="datetime1">
              <a:rPr lang="en-US" smtClean="0"/>
              <a:t>11/25/2020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0D45-0105-49A9-99BE-1131CE12C85F}" type="datetime1">
              <a:rPr lang="en-US" smtClean="0"/>
              <a:t>11/25/2020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92564-13F0-46B7-96FE-D13756C59A7D}" type="datetime1">
              <a:rPr lang="en-US" smtClean="0"/>
              <a:t>11/25/2020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CED6-B708-42AE-A563-0DC0F3D10598}" type="datetime1">
              <a:rPr lang="en-US" smtClean="0"/>
              <a:t>11/25/2020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6F3C-BBFA-4734-B8A0-FE397AE532CC}" type="datetime1">
              <a:rPr lang="en-US" smtClean="0"/>
              <a:t>11/25/2020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62C1-E82F-48DD-8AF0-FD81826D8496}" type="datetime1">
              <a:rPr lang="en-US" smtClean="0"/>
              <a:t>11/25/2020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1F4D-381C-4957-96E6-4A67C6814A14}" type="datetime1">
              <a:rPr lang="en-US" smtClean="0"/>
              <a:t>11/25/2020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090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93F3F-25FC-4BD7-B109-A52F530B6D3F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8upvLIEB1U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Confiteor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6592" y="5029200"/>
            <a:ext cx="9143999" cy="1066800"/>
          </a:xfrm>
        </p:spPr>
        <p:txBody>
          <a:bodyPr/>
          <a:lstStyle/>
          <a:p>
            <a:r>
              <a:rPr lang="en-US" dirty="0" smtClean="0"/>
              <a:t>Cognates and derivatives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37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454711"/>
              </p:ext>
            </p:extLst>
          </p:nvPr>
        </p:nvGraphicFramePr>
        <p:xfrm>
          <a:off x="912812" y="381000"/>
          <a:ext cx="10134600" cy="6331638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5067300"/>
                <a:gridCol w="5067300"/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Latin</a:t>
                      </a:r>
                    </a:p>
                    <a:p>
                      <a:r>
                        <a:rPr lang="en-US" dirty="0" smtClean="0"/>
                        <a:t>(dictionary form/ form in prayer)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English and mnemonic aids</a:t>
                      </a:r>
                    </a:p>
                  </a:txBody>
                  <a:tcPr/>
                </a:tc>
              </a:tr>
              <a:tr h="1088503"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Confitere</a:t>
                      </a:r>
                      <a:r>
                        <a:rPr lang="en-US" sz="2800" b="1" dirty="0" smtClean="0"/>
                        <a:t>/</a:t>
                      </a:r>
                      <a:r>
                        <a:rPr lang="en-US" sz="2800" b="1" baseline="0" dirty="0" smtClean="0"/>
                        <a:t> </a:t>
                      </a:r>
                      <a:r>
                        <a:rPr lang="en-US" sz="2800" b="0" i="1" baseline="0" dirty="0" err="1" smtClean="0"/>
                        <a:t>confiteor</a:t>
                      </a:r>
                      <a:endParaRPr lang="en-US" sz="28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Confess (or make a statement of faith)</a:t>
                      </a:r>
                    </a:p>
                  </a:txBody>
                  <a:tcPr/>
                </a:tc>
              </a:tr>
              <a:tr h="596921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Deus/ </a:t>
                      </a:r>
                      <a:r>
                        <a:rPr lang="en-US" sz="2800" b="0" i="1" dirty="0" err="1" smtClean="0">
                          <a:solidFill>
                            <a:schemeClr val="bg1"/>
                          </a:solidFill>
                        </a:rPr>
                        <a:t>deo</a:t>
                      </a:r>
                      <a:endParaRPr lang="en-US" sz="2800" b="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Deity</a:t>
                      </a:r>
                      <a:endParaRPr lang="en-US" sz="2800" dirty="0"/>
                    </a:p>
                  </a:txBody>
                  <a:tcPr/>
                </a:tc>
              </a:tr>
              <a:tr h="596921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bg1"/>
                          </a:solidFill>
                        </a:rPr>
                        <a:t>Omnipotens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/ </a:t>
                      </a:r>
                      <a:r>
                        <a:rPr lang="en-US" sz="2800" b="0" i="1" dirty="0" err="1" smtClean="0">
                          <a:solidFill>
                            <a:schemeClr val="bg1"/>
                          </a:solidFill>
                        </a:rPr>
                        <a:t>omnipotenti</a:t>
                      </a:r>
                      <a:endParaRPr lang="en-US" sz="2800" b="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Omni-potent</a:t>
                      </a:r>
                      <a:endParaRPr lang="en-US" sz="2800" dirty="0"/>
                    </a:p>
                  </a:txBody>
                  <a:tcPr/>
                </a:tc>
              </a:tr>
              <a:tr h="596921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bg1"/>
                          </a:solidFill>
                        </a:rPr>
                        <a:t>Beatus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/ </a:t>
                      </a:r>
                      <a:r>
                        <a:rPr lang="en-US" sz="2800" b="0" i="1" dirty="0" err="1" smtClean="0">
                          <a:solidFill>
                            <a:schemeClr val="bg1"/>
                          </a:solidFill>
                        </a:rPr>
                        <a:t>beatae</a:t>
                      </a:r>
                      <a:r>
                        <a:rPr lang="en-US" sz="2800" b="0" i="1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sz="2800" b="0" i="1" dirty="0" err="1" smtClean="0">
                          <a:solidFill>
                            <a:schemeClr val="bg1"/>
                          </a:solidFill>
                        </a:rPr>
                        <a:t>beato</a:t>
                      </a:r>
                      <a:endParaRPr lang="en-US" sz="2800" b="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Beatify</a:t>
                      </a:r>
                      <a:endParaRPr lang="en-US" sz="2800" dirty="0"/>
                    </a:p>
                  </a:txBody>
                  <a:tcPr/>
                </a:tc>
              </a:tr>
              <a:tr h="596921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Semper 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Semper</a:t>
                      </a:r>
                      <a:r>
                        <a:rPr lang="en-US" sz="2800" baseline="0" dirty="0" smtClean="0"/>
                        <a:t> fi (fidelity)</a:t>
                      </a:r>
                      <a:endParaRPr lang="en-US" sz="2800" dirty="0"/>
                    </a:p>
                  </a:txBody>
                  <a:tcPr/>
                </a:tc>
              </a:tr>
              <a:tr h="723217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Sanctus/ </a:t>
                      </a:r>
                      <a:r>
                        <a:rPr lang="en-US" sz="2800" b="0" i="1" dirty="0" err="1" smtClean="0">
                          <a:solidFill>
                            <a:schemeClr val="bg1"/>
                          </a:solidFill>
                        </a:rPr>
                        <a:t>sanctis</a:t>
                      </a:r>
                      <a:r>
                        <a:rPr lang="en-US" sz="2800" b="0" i="1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sz="2800" b="0" i="1" dirty="0" err="1" smtClean="0">
                          <a:solidFill>
                            <a:schemeClr val="bg1"/>
                          </a:solidFill>
                        </a:rPr>
                        <a:t>sanctos</a:t>
                      </a:r>
                      <a:endParaRPr lang="en-US" sz="2800" b="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Sanctify</a:t>
                      </a:r>
                      <a:endParaRPr lang="en-US" sz="2800" dirty="0"/>
                    </a:p>
                  </a:txBody>
                  <a:tcPr/>
                </a:tc>
              </a:tr>
              <a:tr h="723217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Omnis/ </a:t>
                      </a:r>
                      <a:r>
                        <a:rPr lang="en-US" sz="2800" b="0" i="1" dirty="0" smtClean="0">
                          <a:solidFill>
                            <a:schemeClr val="bg1"/>
                          </a:solidFill>
                        </a:rPr>
                        <a:t>omnibus</a:t>
                      </a:r>
                      <a:endParaRPr lang="en-US" sz="2800" b="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Omnibus [bill] (</a:t>
                      </a:r>
                      <a:r>
                        <a:rPr lang="en-US" sz="2800" dirty="0" err="1" smtClean="0"/>
                        <a:t>omni</a:t>
                      </a:r>
                      <a:r>
                        <a:rPr lang="en-US" sz="2800" dirty="0" smtClean="0"/>
                        <a:t>-potent)</a:t>
                      </a:r>
                    </a:p>
                  </a:txBody>
                  <a:tcPr/>
                </a:tc>
              </a:tr>
              <a:tr h="723217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Pater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Paternity/ paternal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263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3728357"/>
              </p:ext>
            </p:extLst>
          </p:nvPr>
        </p:nvGraphicFramePr>
        <p:xfrm>
          <a:off x="836612" y="228600"/>
          <a:ext cx="10515600" cy="6391888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5343994"/>
                <a:gridCol w="5171606"/>
              </a:tblGrid>
              <a:tr h="532270">
                <a:tc>
                  <a:txBody>
                    <a:bodyPr/>
                    <a:lstStyle/>
                    <a:p>
                      <a:r>
                        <a:rPr lang="en-US" dirty="0" smtClean="0"/>
                        <a:t>Latin</a:t>
                      </a:r>
                    </a:p>
                    <a:p>
                      <a:r>
                        <a:rPr lang="en-US" dirty="0" smtClean="0"/>
                        <a:t>(dictionary form/ form in prayer)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English and mnemonic Aids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532270">
                <a:tc>
                  <a:txBody>
                    <a:bodyPr/>
                    <a:lstStyle/>
                    <a:p>
                      <a:r>
                        <a:rPr lang="en-US" sz="3200" b="1" dirty="0" err="1" smtClean="0"/>
                        <a:t>Peccare</a:t>
                      </a:r>
                      <a:r>
                        <a:rPr lang="en-US" sz="3200" b="1" dirty="0" smtClean="0"/>
                        <a:t>/</a:t>
                      </a:r>
                      <a:r>
                        <a:rPr lang="en-US" sz="3200" b="1" baseline="0" dirty="0" smtClean="0"/>
                        <a:t> </a:t>
                      </a:r>
                      <a:r>
                        <a:rPr lang="en-US" sz="3200" b="0" i="1" baseline="0" dirty="0" err="1" smtClean="0"/>
                        <a:t>peccavi</a:t>
                      </a:r>
                      <a:endParaRPr lang="en-US" sz="3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Peccadillo (little sin)</a:t>
                      </a:r>
                      <a:endParaRPr lang="en-US" sz="3200" dirty="0"/>
                    </a:p>
                  </a:txBody>
                  <a:tcPr/>
                </a:tc>
              </a:tr>
              <a:tr h="656224">
                <a:tc>
                  <a:txBody>
                    <a:bodyPr/>
                    <a:lstStyle/>
                    <a:p>
                      <a:r>
                        <a:rPr lang="en-US" sz="3200" b="1" dirty="0" err="1" smtClean="0"/>
                        <a:t>Cogitatio</a:t>
                      </a:r>
                      <a:r>
                        <a:rPr lang="en-US" sz="3200" b="1" dirty="0" smtClean="0"/>
                        <a:t>/ </a:t>
                      </a:r>
                      <a:r>
                        <a:rPr lang="en-US" sz="3200" b="0" i="1" dirty="0" err="1" smtClean="0"/>
                        <a:t>cogitatione</a:t>
                      </a:r>
                      <a:endParaRPr lang="en-US" sz="3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Cogitate</a:t>
                      </a:r>
                      <a:endParaRPr lang="en-US" sz="3200" dirty="0"/>
                    </a:p>
                  </a:txBody>
                  <a:tcPr/>
                </a:tc>
              </a:tr>
              <a:tr h="656224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Verbum/ </a:t>
                      </a:r>
                      <a:r>
                        <a:rPr lang="en-US" sz="3200" b="0" i="1" dirty="0" err="1" smtClean="0"/>
                        <a:t>verbo</a:t>
                      </a:r>
                      <a:endParaRPr lang="en-US" sz="3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Verb, verbose</a:t>
                      </a:r>
                      <a:endParaRPr lang="en-US" sz="3200" dirty="0"/>
                    </a:p>
                  </a:txBody>
                  <a:tcPr/>
                </a:tc>
              </a:tr>
              <a:tr h="656224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Opus/ </a:t>
                      </a:r>
                      <a:r>
                        <a:rPr lang="en-US" sz="3200" b="0" dirty="0" err="1" smtClean="0"/>
                        <a:t>opere</a:t>
                      </a:r>
                      <a:r>
                        <a:rPr lang="en-US" sz="3200" b="0" dirty="0" smtClean="0"/>
                        <a:t> 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Operation (Opus Dei)</a:t>
                      </a:r>
                      <a:endParaRPr lang="en-US" sz="3200" dirty="0"/>
                    </a:p>
                  </a:txBody>
                  <a:tcPr/>
                </a:tc>
              </a:tr>
              <a:tr h="656224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Culpa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Culpability</a:t>
                      </a:r>
                      <a:endParaRPr lang="en-US" sz="3200" dirty="0"/>
                    </a:p>
                  </a:txBody>
                  <a:tcPr/>
                </a:tc>
              </a:tr>
              <a:tr h="532270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Maxima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Maximal</a:t>
                      </a:r>
                      <a:endParaRPr lang="en-US" sz="3200" dirty="0"/>
                    </a:p>
                  </a:txBody>
                  <a:tcPr/>
                </a:tc>
              </a:tr>
              <a:tr h="656224">
                <a:tc>
                  <a:txBody>
                    <a:bodyPr/>
                    <a:lstStyle/>
                    <a:p>
                      <a:r>
                        <a:rPr lang="en-US" sz="3200" b="1" dirty="0" err="1" smtClean="0"/>
                        <a:t>Precare</a:t>
                      </a:r>
                      <a:r>
                        <a:rPr lang="en-US" sz="3200" b="1" dirty="0" smtClean="0"/>
                        <a:t>/</a:t>
                      </a:r>
                      <a:r>
                        <a:rPr lang="en-US" sz="3200" b="1" baseline="0" dirty="0" smtClean="0"/>
                        <a:t> </a:t>
                      </a:r>
                      <a:r>
                        <a:rPr lang="en-US" sz="3200" b="0" i="1" baseline="0" dirty="0" err="1" smtClean="0"/>
                        <a:t>precor</a:t>
                      </a:r>
                      <a:r>
                        <a:rPr lang="en-US" sz="3200" b="0" i="1" dirty="0" smtClean="0"/>
                        <a:t> </a:t>
                      </a:r>
                      <a:endParaRPr lang="en-US" sz="3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/>
                        <a:t>Precatory</a:t>
                      </a:r>
                      <a:r>
                        <a:rPr lang="en-US" sz="3200" b="0" baseline="0" dirty="0" smtClean="0"/>
                        <a:t>, precarious (pray)</a:t>
                      </a:r>
                      <a:endParaRPr lang="en-US" sz="3200" b="0" dirty="0" smtClean="0"/>
                    </a:p>
                  </a:txBody>
                  <a:tcPr/>
                </a:tc>
              </a:tr>
              <a:tr h="65622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Orare</a:t>
                      </a:r>
                      <a:r>
                        <a:rPr lang="en-US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en-US" sz="32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orare</a:t>
                      </a:r>
                      <a:endParaRPr lang="en-US" sz="3200" b="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Oration (</a:t>
                      </a:r>
                      <a:r>
                        <a:rPr lang="en-US" sz="3200" i="1" dirty="0" err="1" smtClean="0"/>
                        <a:t>ora</a:t>
                      </a:r>
                      <a:r>
                        <a:rPr lang="en-US" sz="3200" i="1" dirty="0" smtClean="0"/>
                        <a:t> pro </a:t>
                      </a:r>
                      <a:r>
                        <a:rPr lang="en-US" sz="3200" i="1" dirty="0" err="1" smtClean="0"/>
                        <a:t>nobis</a:t>
                      </a:r>
                      <a:r>
                        <a:rPr lang="en-US" sz="320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65622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2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Dominus</a:t>
                      </a:r>
                      <a:r>
                        <a:rPr lang="en-US" sz="3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en-US" sz="32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Dominum</a:t>
                      </a:r>
                      <a:endParaRPr lang="en-US" sz="3200" b="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Dominate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71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51012" y="1371600"/>
            <a:ext cx="9144000" cy="26670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Confiteor Read in Latin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92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13579</TotalTime>
  <Words>142</Words>
  <Application>Microsoft Office PowerPoint</Application>
  <PresentationFormat>Custom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Consolas</vt:lpstr>
      <vt:lpstr>Corbel</vt:lpstr>
      <vt:lpstr>Chalkboard 16x9</vt:lpstr>
      <vt:lpstr>The Confiteor</vt:lpstr>
      <vt:lpstr>PowerPoint Presentation</vt:lpstr>
      <vt:lpstr>PowerPoint Presentation</vt:lpstr>
      <vt:lpstr>Confiteor Read in Latin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Latin for the Mass, the cognate way, Lesson 2</dc:title>
  <dc:creator>Janet Smith</dc:creator>
  <cp:lastModifiedBy>Janet Smith</cp:lastModifiedBy>
  <cp:revision>37</cp:revision>
  <dcterms:created xsi:type="dcterms:W3CDTF">2020-10-12T18:30:46Z</dcterms:created>
  <dcterms:modified xsi:type="dcterms:W3CDTF">2020-11-25T21:56:52Z</dcterms:modified>
</cp:coreProperties>
</file>