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12" r:id="rId2"/>
    <p:sldId id="306" r:id="rId3"/>
    <p:sldId id="310" r:id="rId4"/>
    <p:sldId id="274" r:id="rId5"/>
    <p:sldId id="308" r:id="rId6"/>
    <p:sldId id="309" r:id="rId7"/>
    <p:sldId id="256" r:id="rId8"/>
    <p:sldId id="304" r:id="rId9"/>
    <p:sldId id="289" r:id="rId10"/>
    <p:sldId id="290" r:id="rId11"/>
    <p:sldId id="303" r:id="rId12"/>
    <p:sldId id="300" r:id="rId13"/>
    <p:sldId id="271" r:id="rId14"/>
    <p:sldId id="269" r:id="rId15"/>
    <p:sldId id="298" r:id="rId16"/>
    <p:sldId id="301" r:id="rId17"/>
    <p:sldId id="314" r:id="rId18"/>
    <p:sldId id="307" r:id="rId19"/>
    <p:sldId id="316" r:id="rId20"/>
    <p:sldId id="280" r:id="rId21"/>
    <p:sldId id="315"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599" autoAdjust="0"/>
  </p:normalViewPr>
  <p:slideViewPr>
    <p:cSldViewPr>
      <p:cViewPr varScale="1">
        <p:scale>
          <a:sx n="76" d="100"/>
          <a:sy n="76" d="100"/>
        </p:scale>
        <p:origin x="132" y="82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11/27/2020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11/27/2020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BCB97EA8-887C-4CD1-AF23-E89BB4B2C9D4}" type="datetime1">
              <a:rPr lang="en-US" smtClean="0"/>
              <a:t>11/27/2020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76CD5923-F91E-4550-A04F-4AC43EB18825}" type="datetime1">
              <a:rPr lang="en-US" smtClean="0"/>
              <a:t>11/27/2020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EC0F1A56-B632-41E6-80A7-040342F7AD87}" type="datetime1">
              <a:rPr lang="en-US" smtClean="0"/>
              <a:t>11/27/2020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E26A115A-0371-4F05-AF91-7424580664EF}" type="datetime1">
              <a:rPr lang="en-US" smtClean="0"/>
              <a:t>11/27/2020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55E67440-4D1D-438E-8D31-8E7015D0EC7F}" type="datetime1">
              <a:rPr lang="en-US" smtClean="0"/>
              <a:t>11/27/2020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BF4FED64-2AB2-47AC-9814-CC77A66869FD}" type="datetime1">
              <a:rPr lang="en-US" smtClean="0"/>
              <a:t>11/27/2020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5E2D5F18-EE2F-430A-9EFE-59BEE9600D18}" type="datetime1">
              <a:rPr lang="en-US" smtClean="0"/>
              <a:t>11/27/2020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18838909-E0EF-4ED8-9F39-77AC431A03DD}" type="datetime1">
              <a:rPr lang="en-US" smtClean="0"/>
              <a:t>11/27/2020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635511F9-D9F4-45E9-9B89-95BF223B700B}" type="datetime1">
              <a:rPr lang="en-US" smtClean="0"/>
              <a:t>11/27/2020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1AEE2ED5-FEBB-429D-BD12-5AF5097F031B}" type="datetime1">
              <a:rPr lang="en-US" smtClean="0"/>
              <a:t>11/27/2020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C8C2FE9-670E-42B6-85E6-12DAF3A44C50}" type="datetime1">
              <a:rPr lang="en-US" smtClean="0"/>
              <a:t>11/27/2020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List_of_Latin_words_with_English_derivatives" TargetMode="External"/><Relationship Id="rId2" Type="http://schemas.openxmlformats.org/officeDocument/2006/relationships/hyperlink" Target="http://inrebus.com/latinderivatives.php"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BA54BD-C84D-46CE-8B72-31BFB26ABA43}" type="slidenum">
              <a:rPr lang="en-US" smtClean="0"/>
              <a:t>1</a:t>
            </a:fld>
            <a:endParaRPr lang="en-US" dirty="0"/>
          </a:p>
        </p:txBody>
      </p:sp>
      <p:pic>
        <p:nvPicPr>
          <p:cNvPr id="1026" name="Picture 2" descr="https://2.bp.blogspot.com/-Z6E2SlvwHuI/WCTQP7uzysI/AAAAAAAAJS8/64-84uHmLpsZmyuSUj8Wqkg8KfIBskwvACLcB/s1600/06a%2BAll%2BSai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4" y="230517"/>
            <a:ext cx="9675812" cy="644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8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Derivatives (“down-river”)</a:t>
            </a:r>
            <a:endParaRPr lang="en-US" sz="4400" dirty="0"/>
          </a:p>
        </p:txBody>
      </p:sp>
      <p:sp>
        <p:nvSpPr>
          <p:cNvPr id="3" name="Content Placeholder 2"/>
          <p:cNvSpPr>
            <a:spLocks noGrp="1"/>
          </p:cNvSpPr>
          <p:nvPr>
            <p:ph idx="1"/>
          </p:nvPr>
        </p:nvSpPr>
        <p:spPr>
          <a:xfrm>
            <a:off x="379412" y="1904999"/>
            <a:ext cx="11430000" cy="4495801"/>
          </a:xfrm>
        </p:spPr>
        <p:txBody>
          <a:bodyPr>
            <a:noAutofit/>
          </a:bodyPr>
          <a:lstStyle/>
          <a:p>
            <a:r>
              <a:rPr lang="en-US" sz="3200" dirty="0" smtClean="0"/>
              <a:t>English words connected to Latin words but </a:t>
            </a:r>
            <a:r>
              <a:rPr lang="en-US" sz="3200" b="1" dirty="0" smtClean="0"/>
              <a:t>not</a:t>
            </a:r>
            <a:r>
              <a:rPr lang="en-US" sz="3200" dirty="0" smtClean="0"/>
              <a:t> exact in meaning</a:t>
            </a:r>
          </a:p>
          <a:p>
            <a:r>
              <a:rPr lang="en-US" sz="3200" dirty="0" smtClean="0"/>
              <a:t>Mundane – mundus (world): something that is boring is of this world</a:t>
            </a:r>
          </a:p>
          <a:p>
            <a:r>
              <a:rPr lang="en-US" sz="3200" dirty="0" smtClean="0"/>
              <a:t>Dexterous – </a:t>
            </a:r>
            <a:r>
              <a:rPr lang="en-US" sz="3200" dirty="0" err="1" smtClean="0"/>
              <a:t>dexter</a:t>
            </a:r>
            <a:r>
              <a:rPr lang="en-US" sz="3200" dirty="0" smtClean="0"/>
              <a:t> (right): the right hand can do more than the left [for most people]</a:t>
            </a:r>
          </a:p>
          <a:p>
            <a:r>
              <a:rPr lang="en-US" sz="3200" dirty="0" smtClean="0"/>
              <a:t>Sinister – sinister (left): The left hand is the sneaky hand</a:t>
            </a:r>
          </a:p>
          <a:p>
            <a:r>
              <a:rPr lang="en-US" sz="3200" dirty="0" smtClean="0"/>
              <a:t>Capital – caput (head): The capital city of a state is the “head” city</a:t>
            </a:r>
            <a:endParaRPr lang="en-US" sz="3200" dirty="0"/>
          </a:p>
        </p:txBody>
      </p:sp>
      <p:sp>
        <p:nvSpPr>
          <p:cNvPr id="4" name="Slide Number Placeholder 3"/>
          <p:cNvSpPr>
            <a:spLocks noGrp="1"/>
          </p:cNvSpPr>
          <p:nvPr>
            <p:ph type="sldNum" sz="quarter" idx="12"/>
          </p:nvPr>
        </p:nvSpPr>
        <p:spPr/>
        <p:txBody>
          <a:bodyPr/>
          <a:lstStyle/>
          <a:p>
            <a:fld id="{25BA54BD-C84D-46CE-8B72-31BFB26ABA43}" type="slidenum">
              <a:rPr lang="en-US" smtClean="0"/>
              <a:t>10</a:t>
            </a:fld>
            <a:endParaRPr lang="en-US" dirty="0"/>
          </a:p>
        </p:txBody>
      </p:sp>
    </p:spTree>
    <p:extLst>
      <p:ext uri="{BB962C8B-B14F-4D97-AF65-F5344CB8AC3E}">
        <p14:creationId xmlns:p14="http://schemas.microsoft.com/office/powerpoint/2010/main" val="295145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3370336"/>
              </p:ext>
            </p:extLst>
          </p:nvPr>
        </p:nvGraphicFramePr>
        <p:xfrm>
          <a:off x="912812" y="914402"/>
          <a:ext cx="10134600" cy="5659994"/>
        </p:xfrm>
        <a:graphic>
          <a:graphicData uri="http://schemas.openxmlformats.org/drawingml/2006/table">
            <a:tbl>
              <a:tblPr firstRow="1" bandRow="1">
                <a:tableStyleId>{8EC20E35-A176-4012-BC5E-935CFFF8708E}</a:tableStyleId>
              </a:tblPr>
              <a:tblGrid>
                <a:gridCol w="5067300"/>
                <a:gridCol w="5067300"/>
              </a:tblGrid>
              <a:tr h="737373">
                <a:tc>
                  <a:txBody>
                    <a:bodyPr/>
                    <a:lstStyle/>
                    <a:p>
                      <a:r>
                        <a:rPr lang="en-US" dirty="0" smtClean="0"/>
                        <a:t>Latin</a:t>
                      </a:r>
                    </a:p>
                    <a:p>
                      <a:r>
                        <a:rPr lang="en-US" dirty="0" smtClean="0"/>
                        <a:t>(dictionary form/ form in prayer)</a:t>
                      </a:r>
                    </a:p>
                  </a:txBody>
                  <a:tcPr/>
                </a:tc>
                <a:tc>
                  <a:txBody>
                    <a:bodyPr/>
                    <a:lstStyle/>
                    <a:p>
                      <a:r>
                        <a:rPr lang="en-US" dirty="0" smtClean="0"/>
                        <a:t>English and mnemonic aids</a:t>
                      </a:r>
                      <a:endParaRPr lang="en-US" dirty="0"/>
                    </a:p>
                  </a:txBody>
                  <a:tcPr/>
                </a:tc>
              </a:tr>
              <a:tr h="1088503">
                <a:tc>
                  <a:txBody>
                    <a:bodyPr/>
                    <a:lstStyle/>
                    <a:p>
                      <a:r>
                        <a:rPr lang="en-US" sz="2800" b="1" dirty="0" err="1" smtClean="0"/>
                        <a:t>Confitere</a:t>
                      </a:r>
                      <a:r>
                        <a:rPr lang="en-US" sz="2800" b="1" dirty="0" smtClean="0"/>
                        <a:t>/</a:t>
                      </a:r>
                      <a:r>
                        <a:rPr lang="en-US" sz="2800" b="1" baseline="0" dirty="0" smtClean="0"/>
                        <a:t> </a:t>
                      </a:r>
                      <a:r>
                        <a:rPr lang="en-US" sz="2800" b="0" baseline="0" dirty="0" err="1" smtClean="0"/>
                        <a:t>confiteor</a:t>
                      </a:r>
                      <a:endParaRPr lang="en-US" sz="2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Confess (or make a statement of faith)</a:t>
                      </a:r>
                    </a:p>
                  </a:txBody>
                  <a:tcPr/>
                </a:tc>
              </a:tr>
              <a:tr h="596921">
                <a:tc>
                  <a:txBody>
                    <a:bodyPr/>
                    <a:lstStyle/>
                    <a:p>
                      <a:r>
                        <a:rPr lang="en-US" sz="2800" b="1" dirty="0" smtClean="0">
                          <a:solidFill>
                            <a:schemeClr val="bg1"/>
                          </a:solidFill>
                        </a:rPr>
                        <a:t>Deus/ </a:t>
                      </a:r>
                      <a:r>
                        <a:rPr lang="en-US" sz="2800" b="0" i="1" dirty="0" err="1" smtClean="0">
                          <a:solidFill>
                            <a:schemeClr val="bg1"/>
                          </a:solidFill>
                        </a:rPr>
                        <a:t>deo</a:t>
                      </a:r>
                      <a:endParaRPr lang="en-US" sz="2800" b="0" i="1" dirty="0">
                        <a:solidFill>
                          <a:schemeClr val="bg1"/>
                        </a:solidFill>
                      </a:endParaRPr>
                    </a:p>
                  </a:txBody>
                  <a:tcPr/>
                </a:tc>
                <a:tc>
                  <a:txBody>
                    <a:bodyPr/>
                    <a:lstStyle/>
                    <a:p>
                      <a:r>
                        <a:rPr lang="en-US" sz="2800" dirty="0" smtClean="0"/>
                        <a:t>Deity</a:t>
                      </a:r>
                      <a:endParaRPr lang="en-US" sz="2800" dirty="0"/>
                    </a:p>
                  </a:txBody>
                  <a:tcPr/>
                </a:tc>
              </a:tr>
              <a:tr h="596921">
                <a:tc>
                  <a:txBody>
                    <a:bodyPr/>
                    <a:lstStyle/>
                    <a:p>
                      <a:r>
                        <a:rPr lang="en-US" sz="2800" b="1" dirty="0" err="1" smtClean="0">
                          <a:solidFill>
                            <a:schemeClr val="bg1"/>
                          </a:solidFill>
                        </a:rPr>
                        <a:t>Omnipotens</a:t>
                      </a:r>
                      <a:r>
                        <a:rPr lang="en-US" sz="2800" b="1" dirty="0" smtClean="0">
                          <a:solidFill>
                            <a:schemeClr val="bg1"/>
                          </a:solidFill>
                        </a:rPr>
                        <a:t>/ </a:t>
                      </a:r>
                      <a:r>
                        <a:rPr lang="en-US" sz="2800" b="0" i="1" dirty="0" err="1" smtClean="0">
                          <a:solidFill>
                            <a:schemeClr val="bg1"/>
                          </a:solidFill>
                        </a:rPr>
                        <a:t>omnipotenti</a:t>
                      </a:r>
                      <a:endParaRPr lang="en-US" sz="2800" b="0" i="1" dirty="0">
                        <a:solidFill>
                          <a:schemeClr val="bg1"/>
                        </a:solidFill>
                      </a:endParaRPr>
                    </a:p>
                  </a:txBody>
                  <a:tcPr/>
                </a:tc>
                <a:tc>
                  <a:txBody>
                    <a:bodyPr/>
                    <a:lstStyle/>
                    <a:p>
                      <a:r>
                        <a:rPr lang="en-US" sz="2800" dirty="0" smtClean="0"/>
                        <a:t>Omni-potent</a:t>
                      </a:r>
                      <a:endParaRPr lang="en-US" sz="2800" dirty="0"/>
                    </a:p>
                  </a:txBody>
                  <a:tcPr/>
                </a:tc>
              </a:tr>
              <a:tr h="596921">
                <a:tc>
                  <a:txBody>
                    <a:bodyPr/>
                    <a:lstStyle/>
                    <a:p>
                      <a:r>
                        <a:rPr lang="en-US" sz="2800" b="1" dirty="0" err="1" smtClean="0">
                          <a:solidFill>
                            <a:schemeClr val="bg1"/>
                          </a:solidFill>
                        </a:rPr>
                        <a:t>Beatus</a:t>
                      </a:r>
                      <a:r>
                        <a:rPr lang="en-US" sz="2800" b="1" dirty="0" smtClean="0">
                          <a:solidFill>
                            <a:schemeClr val="bg1"/>
                          </a:solidFill>
                        </a:rPr>
                        <a:t>/ </a:t>
                      </a:r>
                      <a:r>
                        <a:rPr lang="en-US" sz="2800" b="0" i="1" dirty="0" err="1" smtClean="0">
                          <a:solidFill>
                            <a:schemeClr val="bg1"/>
                          </a:solidFill>
                        </a:rPr>
                        <a:t>beatae</a:t>
                      </a:r>
                      <a:r>
                        <a:rPr lang="en-US" sz="2800" b="0" i="1" dirty="0" smtClean="0">
                          <a:solidFill>
                            <a:schemeClr val="bg1"/>
                          </a:solidFill>
                        </a:rPr>
                        <a:t>, </a:t>
                      </a:r>
                      <a:r>
                        <a:rPr lang="en-US" sz="2800" b="0" i="1" dirty="0" err="1" smtClean="0">
                          <a:solidFill>
                            <a:schemeClr val="bg1"/>
                          </a:solidFill>
                        </a:rPr>
                        <a:t>beato</a:t>
                      </a:r>
                      <a:endParaRPr lang="en-US" sz="2800" b="0" i="1" dirty="0">
                        <a:solidFill>
                          <a:schemeClr val="bg1"/>
                        </a:solidFill>
                      </a:endParaRPr>
                    </a:p>
                  </a:txBody>
                  <a:tcPr/>
                </a:tc>
                <a:tc>
                  <a:txBody>
                    <a:bodyPr/>
                    <a:lstStyle/>
                    <a:p>
                      <a:r>
                        <a:rPr lang="en-US" sz="2800" dirty="0" smtClean="0"/>
                        <a:t>Beatify</a:t>
                      </a:r>
                      <a:endParaRPr lang="en-US" sz="2800" dirty="0"/>
                    </a:p>
                  </a:txBody>
                  <a:tcPr/>
                </a:tc>
              </a:tr>
              <a:tr h="596921">
                <a:tc>
                  <a:txBody>
                    <a:bodyPr/>
                    <a:lstStyle/>
                    <a:p>
                      <a:r>
                        <a:rPr lang="en-US" sz="2800" b="1" dirty="0" smtClean="0">
                          <a:solidFill>
                            <a:schemeClr val="bg1"/>
                          </a:solidFill>
                        </a:rPr>
                        <a:t>Semper </a:t>
                      </a:r>
                      <a:endParaRPr lang="en-US" sz="2800" b="1" dirty="0">
                        <a:solidFill>
                          <a:schemeClr val="bg1"/>
                        </a:solidFill>
                      </a:endParaRPr>
                    </a:p>
                  </a:txBody>
                  <a:tcPr/>
                </a:tc>
                <a:tc>
                  <a:txBody>
                    <a:bodyPr/>
                    <a:lstStyle/>
                    <a:p>
                      <a:r>
                        <a:rPr lang="en-US" sz="2800" dirty="0" smtClean="0"/>
                        <a:t>Semper</a:t>
                      </a:r>
                      <a:r>
                        <a:rPr lang="en-US" sz="2800" baseline="0" dirty="0" smtClean="0"/>
                        <a:t> fi (fidelity)</a:t>
                      </a:r>
                      <a:endParaRPr lang="en-US" sz="2800" dirty="0"/>
                    </a:p>
                  </a:txBody>
                  <a:tcPr/>
                </a:tc>
              </a:tr>
              <a:tr h="723217">
                <a:tc>
                  <a:txBody>
                    <a:bodyPr/>
                    <a:lstStyle/>
                    <a:p>
                      <a:r>
                        <a:rPr lang="en-US" sz="2800" b="1" dirty="0" smtClean="0">
                          <a:solidFill>
                            <a:schemeClr val="bg1"/>
                          </a:solidFill>
                        </a:rPr>
                        <a:t>Sanctus/ </a:t>
                      </a:r>
                      <a:r>
                        <a:rPr lang="en-US" sz="2800" b="0" i="1" dirty="0" err="1" smtClean="0">
                          <a:solidFill>
                            <a:schemeClr val="bg1"/>
                          </a:solidFill>
                        </a:rPr>
                        <a:t>sanctis</a:t>
                      </a:r>
                      <a:endParaRPr lang="en-US" sz="2800" b="0" i="1" dirty="0">
                        <a:solidFill>
                          <a:schemeClr val="bg1"/>
                        </a:solidFill>
                      </a:endParaRPr>
                    </a:p>
                  </a:txBody>
                  <a:tcPr/>
                </a:tc>
                <a:tc>
                  <a:txBody>
                    <a:bodyPr/>
                    <a:lstStyle/>
                    <a:p>
                      <a:r>
                        <a:rPr lang="en-US" sz="2800" dirty="0" smtClean="0"/>
                        <a:t>Sanctify</a:t>
                      </a:r>
                      <a:endParaRPr lang="en-US" sz="2800" dirty="0"/>
                    </a:p>
                  </a:txBody>
                  <a:tcPr/>
                </a:tc>
              </a:tr>
              <a:tr h="723217">
                <a:tc>
                  <a:txBody>
                    <a:bodyPr/>
                    <a:lstStyle/>
                    <a:p>
                      <a:r>
                        <a:rPr lang="en-US" sz="2800" b="1" dirty="0" smtClean="0">
                          <a:solidFill>
                            <a:schemeClr val="bg1"/>
                          </a:solidFill>
                        </a:rPr>
                        <a:t>Omnis/ </a:t>
                      </a:r>
                      <a:r>
                        <a:rPr lang="en-US" sz="2800" b="0" i="1" dirty="0" smtClean="0">
                          <a:solidFill>
                            <a:schemeClr val="bg1"/>
                          </a:solidFill>
                        </a:rPr>
                        <a:t>omnibus</a:t>
                      </a:r>
                      <a:endParaRPr lang="en-US" sz="2800" b="0" i="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Omnibus [bill] (</a:t>
                      </a:r>
                      <a:r>
                        <a:rPr lang="en-US" sz="2800" dirty="0" err="1" smtClean="0"/>
                        <a:t>omni</a:t>
                      </a:r>
                      <a:r>
                        <a:rPr lang="en-US" sz="2800" dirty="0" smtClean="0"/>
                        <a:t>-potent)</a:t>
                      </a:r>
                    </a:p>
                  </a:txBody>
                  <a:tcPr/>
                </a:tc>
              </a:tr>
            </a:tbl>
          </a:graphicData>
        </a:graphic>
      </p:graphicFrame>
      <p:sp>
        <p:nvSpPr>
          <p:cNvPr id="3" name="Slide Number Placeholder 2"/>
          <p:cNvSpPr>
            <a:spLocks noGrp="1"/>
          </p:cNvSpPr>
          <p:nvPr>
            <p:ph type="sldNum" sz="quarter" idx="12"/>
          </p:nvPr>
        </p:nvSpPr>
        <p:spPr/>
        <p:txBody>
          <a:bodyPr/>
          <a:lstStyle/>
          <a:p>
            <a:fld id="{25BA54BD-C84D-46CE-8B72-31BFB26ABA43}" type="slidenum">
              <a:rPr lang="en-US" smtClean="0"/>
              <a:t>11</a:t>
            </a:fld>
            <a:endParaRPr lang="en-US" dirty="0"/>
          </a:p>
        </p:txBody>
      </p:sp>
    </p:spTree>
    <p:extLst>
      <p:ext uri="{BB962C8B-B14F-4D97-AF65-F5344CB8AC3E}">
        <p14:creationId xmlns:p14="http://schemas.microsoft.com/office/powerpoint/2010/main" val="331286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Grammar: How words fit into the meaning of a sentence</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12</a:t>
            </a:fld>
            <a:endParaRPr lang="en-US" dirty="0"/>
          </a:p>
        </p:txBody>
      </p:sp>
    </p:spTree>
    <p:extLst>
      <p:ext uri="{BB962C8B-B14F-4D97-AF65-F5344CB8AC3E}">
        <p14:creationId xmlns:p14="http://schemas.microsoft.com/office/powerpoint/2010/main" val="301522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Native language learning</a:t>
            </a:r>
            <a:endParaRPr lang="en-US" sz="4400" dirty="0"/>
          </a:p>
        </p:txBody>
      </p:sp>
      <p:sp>
        <p:nvSpPr>
          <p:cNvPr id="3" name="Content Placeholder 2"/>
          <p:cNvSpPr>
            <a:spLocks noGrp="1"/>
          </p:cNvSpPr>
          <p:nvPr>
            <p:ph idx="1"/>
          </p:nvPr>
        </p:nvSpPr>
        <p:spPr/>
        <p:txBody>
          <a:bodyPr/>
          <a:lstStyle/>
          <a:p>
            <a:r>
              <a:rPr lang="en-US" sz="3600" dirty="0" smtClean="0"/>
              <a:t>I go, you go, he/she/it </a:t>
            </a:r>
            <a:r>
              <a:rPr lang="en-US" sz="3600" dirty="0" smtClean="0">
                <a:solidFill>
                  <a:srgbClr val="FF0000"/>
                </a:solidFill>
              </a:rPr>
              <a:t>goes</a:t>
            </a:r>
            <a:r>
              <a:rPr lang="en-US" sz="3600" dirty="0" smtClean="0"/>
              <a:t>; we go, they go</a:t>
            </a:r>
          </a:p>
          <a:p>
            <a:r>
              <a:rPr lang="en-US" sz="3600" dirty="0" smtClean="0"/>
              <a:t>I have; you have; she </a:t>
            </a:r>
            <a:r>
              <a:rPr lang="en-US" sz="3600" dirty="0" smtClean="0">
                <a:solidFill>
                  <a:srgbClr val="FF0000"/>
                </a:solidFill>
              </a:rPr>
              <a:t>has</a:t>
            </a:r>
            <a:r>
              <a:rPr lang="en-US" sz="3600" dirty="0" smtClean="0"/>
              <a:t>; we have; they have</a:t>
            </a:r>
          </a:p>
          <a:p>
            <a:pPr marL="0" indent="0">
              <a:buNone/>
            </a:pPr>
            <a:endParaRPr lang="en-US" sz="3600" dirty="0" smtClean="0"/>
          </a:p>
          <a:p>
            <a:r>
              <a:rPr lang="en-US" sz="3600" dirty="0" smtClean="0">
                <a:solidFill>
                  <a:srgbClr val="FF0000"/>
                </a:solidFill>
              </a:rPr>
              <a:t>I</a:t>
            </a:r>
            <a:r>
              <a:rPr lang="en-US" sz="3600" dirty="0" smtClean="0"/>
              <a:t> gave </a:t>
            </a:r>
            <a:r>
              <a:rPr lang="en-US" sz="3600" dirty="0" smtClean="0">
                <a:solidFill>
                  <a:srgbClr val="FF0000"/>
                </a:solidFill>
              </a:rPr>
              <a:t>my</a:t>
            </a:r>
            <a:r>
              <a:rPr lang="en-US" sz="3600" dirty="0" smtClean="0"/>
              <a:t> ball to </a:t>
            </a:r>
            <a:r>
              <a:rPr lang="en-US" sz="3600" dirty="0" smtClean="0">
                <a:solidFill>
                  <a:schemeClr val="accent1"/>
                </a:solidFill>
              </a:rPr>
              <a:t>him</a:t>
            </a:r>
            <a:r>
              <a:rPr lang="en-US" sz="3600" dirty="0" smtClean="0"/>
              <a:t> and </a:t>
            </a:r>
            <a:r>
              <a:rPr lang="en-US" sz="3600" dirty="0" smtClean="0">
                <a:solidFill>
                  <a:schemeClr val="accent1"/>
                </a:solidFill>
              </a:rPr>
              <a:t>he</a:t>
            </a:r>
            <a:r>
              <a:rPr lang="en-US" sz="3600" dirty="0" smtClean="0"/>
              <a:t> gave it back to </a:t>
            </a:r>
            <a:r>
              <a:rPr lang="en-US" sz="3600" dirty="0" smtClean="0">
                <a:solidFill>
                  <a:srgbClr val="FF0000"/>
                </a:solidFill>
              </a:rPr>
              <a:t>me</a:t>
            </a:r>
            <a:r>
              <a:rPr lang="en-US" dirty="0" smtClean="0"/>
              <a:t>.</a:t>
            </a:r>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13</a:t>
            </a:fld>
            <a:endParaRPr lang="en-US" dirty="0"/>
          </a:p>
        </p:txBody>
      </p:sp>
    </p:spTree>
    <p:extLst>
      <p:ext uri="{BB962C8B-B14F-4D97-AF65-F5344CB8AC3E}">
        <p14:creationId xmlns:p14="http://schemas.microsoft.com/office/powerpoint/2010/main" val="367917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sz="3200" dirty="0" smtClean="0">
                <a:solidFill>
                  <a:srgbClr val="FF0000"/>
                </a:solidFill>
              </a:rPr>
              <a:t>John </a:t>
            </a:r>
            <a:r>
              <a:rPr lang="en-US" sz="3200" dirty="0" smtClean="0"/>
              <a:t>hit the </a:t>
            </a:r>
            <a:r>
              <a:rPr lang="en-US" sz="3200" dirty="0" smtClean="0">
                <a:solidFill>
                  <a:schemeClr val="accent1"/>
                </a:solidFill>
              </a:rPr>
              <a:t>ball.</a:t>
            </a:r>
          </a:p>
          <a:p>
            <a:pPr lvl="1"/>
            <a:r>
              <a:rPr lang="en-US" sz="3200" dirty="0" smtClean="0"/>
              <a:t>The </a:t>
            </a:r>
            <a:r>
              <a:rPr lang="en-US" sz="3200" dirty="0" smtClean="0">
                <a:solidFill>
                  <a:schemeClr val="accent1"/>
                </a:solidFill>
              </a:rPr>
              <a:t>ball</a:t>
            </a:r>
            <a:r>
              <a:rPr lang="en-US" sz="3200" dirty="0" smtClean="0"/>
              <a:t> hit </a:t>
            </a:r>
            <a:r>
              <a:rPr lang="en-US" sz="3200" dirty="0" smtClean="0">
                <a:solidFill>
                  <a:srgbClr val="FF0000"/>
                </a:solidFill>
              </a:rPr>
              <a:t>John.</a:t>
            </a:r>
          </a:p>
          <a:p>
            <a:pPr lvl="1"/>
            <a:endParaRPr lang="en-US" sz="3200" dirty="0" smtClean="0">
              <a:solidFill>
                <a:srgbClr val="FF0000"/>
              </a:solidFill>
            </a:endParaRPr>
          </a:p>
          <a:p>
            <a:pPr lvl="1"/>
            <a:r>
              <a:rPr lang="en-US" sz="3200" dirty="0" smtClean="0">
                <a:solidFill>
                  <a:srgbClr val="FF0000"/>
                </a:solidFill>
              </a:rPr>
              <a:t>John </a:t>
            </a:r>
            <a:r>
              <a:rPr lang="en-US" sz="3200" dirty="0" smtClean="0"/>
              <a:t>ate the </a:t>
            </a:r>
            <a:r>
              <a:rPr lang="en-US" sz="3200" dirty="0" smtClean="0">
                <a:solidFill>
                  <a:schemeClr val="accent1"/>
                </a:solidFill>
              </a:rPr>
              <a:t>alligator.</a:t>
            </a:r>
          </a:p>
          <a:p>
            <a:pPr lvl="1"/>
            <a:r>
              <a:rPr lang="en-US" sz="3200" dirty="0" smtClean="0"/>
              <a:t>The </a:t>
            </a:r>
            <a:r>
              <a:rPr lang="en-US" sz="3200" dirty="0" smtClean="0">
                <a:solidFill>
                  <a:schemeClr val="accent1"/>
                </a:solidFill>
              </a:rPr>
              <a:t>alligator</a:t>
            </a:r>
            <a:r>
              <a:rPr lang="en-US" sz="3200" dirty="0" smtClean="0"/>
              <a:t> ate </a:t>
            </a:r>
            <a:r>
              <a:rPr lang="en-US" sz="3200" dirty="0" smtClean="0">
                <a:solidFill>
                  <a:srgbClr val="FF0000"/>
                </a:solidFill>
              </a:rPr>
              <a:t>John.</a:t>
            </a:r>
          </a:p>
          <a:p>
            <a:pPr lvl="1"/>
            <a:endParaRPr lang="en-US" sz="3200" dirty="0">
              <a:solidFill>
                <a:srgbClr val="FF0000"/>
              </a:solidFill>
            </a:endParaRPr>
          </a:p>
          <a:p>
            <a:pPr lvl="1"/>
            <a:endParaRPr lang="en-US" sz="3200" dirty="0" smtClean="0">
              <a:solidFill>
                <a:srgbClr val="FF0000"/>
              </a:solidFill>
            </a:endParaRPr>
          </a:p>
          <a:p>
            <a:pPr lvl="1"/>
            <a:endParaRPr lang="en-US" sz="3200" dirty="0" smtClean="0">
              <a:solidFill>
                <a:srgbClr val="FF0000"/>
              </a:solidFill>
            </a:endParaRPr>
          </a:p>
          <a:p>
            <a:pPr lvl="1"/>
            <a:endParaRPr lang="en-US" sz="3200" dirty="0"/>
          </a:p>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14</a:t>
            </a:fld>
            <a:endParaRPr lang="en-US" dirty="0"/>
          </a:p>
        </p:txBody>
      </p:sp>
      <p:sp>
        <p:nvSpPr>
          <p:cNvPr id="7" name="Title 1"/>
          <p:cNvSpPr>
            <a:spLocks noGrp="1"/>
          </p:cNvSpPr>
          <p:nvPr>
            <p:ph type="title"/>
          </p:nvPr>
        </p:nvSpPr>
        <p:spPr>
          <a:xfrm>
            <a:off x="1370012" y="304800"/>
            <a:ext cx="9296402" cy="138429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sz="4000" dirty="0"/>
              <a:t>Uninflected languages: word order </a:t>
            </a:r>
            <a:r>
              <a:rPr lang="en-US" dirty="0"/>
              <a:t/>
            </a:r>
            <a:br>
              <a:rPr lang="en-US" dirty="0"/>
            </a:br>
            <a:endParaRPr lang="en-US" dirty="0"/>
          </a:p>
        </p:txBody>
      </p:sp>
    </p:spTree>
    <p:extLst>
      <p:ext uri="{BB962C8B-B14F-4D97-AF65-F5344CB8AC3E}">
        <p14:creationId xmlns:p14="http://schemas.microsoft.com/office/powerpoint/2010/main" val="260975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Inflected language: the “form” or ending of the word</a:t>
            </a:r>
            <a:endParaRPr lang="en-US" sz="3600" dirty="0"/>
          </a:p>
        </p:txBody>
      </p:sp>
      <p:sp>
        <p:nvSpPr>
          <p:cNvPr id="3" name="Content Placeholder 2"/>
          <p:cNvSpPr>
            <a:spLocks noGrp="1"/>
          </p:cNvSpPr>
          <p:nvPr>
            <p:ph idx="1"/>
          </p:nvPr>
        </p:nvSpPr>
        <p:spPr>
          <a:xfrm>
            <a:off x="1065212" y="1904999"/>
            <a:ext cx="9601202" cy="4495801"/>
          </a:xfrm>
        </p:spPr>
        <p:txBody>
          <a:bodyPr>
            <a:noAutofit/>
          </a:bodyPr>
          <a:lstStyle/>
          <a:p>
            <a:r>
              <a:rPr lang="en-US" sz="3200" dirty="0" smtClean="0">
                <a:solidFill>
                  <a:srgbClr val="FF0000"/>
                </a:solidFill>
              </a:rPr>
              <a:t>I</a:t>
            </a:r>
            <a:r>
              <a:rPr lang="en-US" sz="3200" dirty="0" smtClean="0"/>
              <a:t> hit the </a:t>
            </a:r>
            <a:r>
              <a:rPr lang="en-US" sz="3200" dirty="0" smtClean="0">
                <a:solidFill>
                  <a:schemeClr val="accent1"/>
                </a:solidFill>
              </a:rPr>
              <a:t>ball</a:t>
            </a:r>
            <a:r>
              <a:rPr lang="en-US" sz="3200" dirty="0" smtClean="0"/>
              <a:t>.</a:t>
            </a:r>
          </a:p>
          <a:p>
            <a:pPr lvl="1"/>
            <a:r>
              <a:rPr lang="en-US" sz="2800" dirty="0" smtClean="0"/>
              <a:t>The </a:t>
            </a:r>
            <a:r>
              <a:rPr lang="en-US" sz="2800" dirty="0" smtClean="0">
                <a:solidFill>
                  <a:schemeClr val="accent1"/>
                </a:solidFill>
              </a:rPr>
              <a:t>ball</a:t>
            </a:r>
            <a:r>
              <a:rPr lang="en-US" sz="2800" dirty="0" smtClean="0"/>
              <a:t>, </a:t>
            </a:r>
            <a:r>
              <a:rPr lang="en-US" sz="2800" dirty="0" smtClean="0">
                <a:solidFill>
                  <a:srgbClr val="FF0000"/>
                </a:solidFill>
              </a:rPr>
              <a:t>I</a:t>
            </a:r>
            <a:r>
              <a:rPr lang="en-US" sz="2800" dirty="0" smtClean="0"/>
              <a:t> hit.</a:t>
            </a:r>
          </a:p>
          <a:p>
            <a:r>
              <a:rPr lang="en-US" sz="3200" dirty="0" smtClean="0"/>
              <a:t>The </a:t>
            </a:r>
            <a:r>
              <a:rPr lang="en-US" sz="3200" dirty="0" smtClean="0">
                <a:solidFill>
                  <a:schemeClr val="accent1"/>
                </a:solidFill>
              </a:rPr>
              <a:t>ball</a:t>
            </a:r>
            <a:r>
              <a:rPr lang="en-US" sz="3200" dirty="0" smtClean="0"/>
              <a:t> hit </a:t>
            </a:r>
            <a:r>
              <a:rPr lang="en-US" sz="3200" dirty="0" smtClean="0">
                <a:solidFill>
                  <a:srgbClr val="FF0000"/>
                </a:solidFill>
              </a:rPr>
              <a:t>me</a:t>
            </a:r>
            <a:r>
              <a:rPr lang="en-US" sz="3200" dirty="0" smtClean="0"/>
              <a:t>.</a:t>
            </a:r>
          </a:p>
          <a:p>
            <a:pPr lvl="1"/>
            <a:r>
              <a:rPr lang="en-US" sz="2800" dirty="0" smtClean="0">
                <a:solidFill>
                  <a:srgbClr val="FF0000"/>
                </a:solidFill>
              </a:rPr>
              <a:t>Me</a:t>
            </a:r>
            <a:r>
              <a:rPr lang="en-US" sz="2800" dirty="0" smtClean="0"/>
              <a:t>, the </a:t>
            </a:r>
            <a:r>
              <a:rPr lang="en-US" sz="2800" dirty="0" smtClean="0">
                <a:solidFill>
                  <a:schemeClr val="accent1"/>
                </a:solidFill>
              </a:rPr>
              <a:t>ball</a:t>
            </a:r>
            <a:r>
              <a:rPr lang="en-US" sz="2800" dirty="0" smtClean="0"/>
              <a:t> hit.</a:t>
            </a:r>
          </a:p>
          <a:p>
            <a:r>
              <a:rPr lang="en-US" sz="3200" dirty="0" smtClean="0">
                <a:solidFill>
                  <a:srgbClr val="FF0000"/>
                </a:solidFill>
              </a:rPr>
              <a:t>They</a:t>
            </a:r>
            <a:r>
              <a:rPr lang="en-US" sz="3200" dirty="0" smtClean="0"/>
              <a:t> ate the </a:t>
            </a:r>
            <a:r>
              <a:rPr lang="en-US" sz="3200" dirty="0" smtClean="0">
                <a:solidFill>
                  <a:schemeClr val="accent1"/>
                </a:solidFill>
              </a:rPr>
              <a:t>alligator</a:t>
            </a:r>
            <a:r>
              <a:rPr lang="en-US" sz="3200" dirty="0" smtClean="0"/>
              <a:t>.</a:t>
            </a:r>
          </a:p>
          <a:p>
            <a:pPr lvl="1"/>
            <a:r>
              <a:rPr lang="en-US" sz="2800" dirty="0" smtClean="0"/>
              <a:t>The </a:t>
            </a:r>
            <a:r>
              <a:rPr lang="en-US" sz="2800" dirty="0" smtClean="0">
                <a:solidFill>
                  <a:schemeClr val="accent1"/>
                </a:solidFill>
              </a:rPr>
              <a:t>alligator</a:t>
            </a:r>
            <a:r>
              <a:rPr lang="en-US" sz="2800" dirty="0" smtClean="0"/>
              <a:t>, </a:t>
            </a:r>
            <a:r>
              <a:rPr lang="en-US" sz="2800" dirty="0" smtClean="0">
                <a:solidFill>
                  <a:srgbClr val="FF0000"/>
                </a:solidFill>
              </a:rPr>
              <a:t>they</a:t>
            </a:r>
            <a:r>
              <a:rPr lang="en-US" sz="2800" dirty="0" smtClean="0"/>
              <a:t> ate.</a:t>
            </a:r>
          </a:p>
          <a:p>
            <a:r>
              <a:rPr lang="en-US" sz="3200" dirty="0" smtClean="0"/>
              <a:t>The </a:t>
            </a:r>
            <a:r>
              <a:rPr lang="en-US" sz="3200" dirty="0" smtClean="0">
                <a:solidFill>
                  <a:schemeClr val="accent1"/>
                </a:solidFill>
              </a:rPr>
              <a:t>alligator</a:t>
            </a:r>
            <a:r>
              <a:rPr lang="en-US" sz="3200" dirty="0" smtClean="0"/>
              <a:t> ate </a:t>
            </a:r>
            <a:r>
              <a:rPr lang="en-US" sz="3200" dirty="0" smtClean="0">
                <a:solidFill>
                  <a:srgbClr val="FF0000"/>
                </a:solidFill>
              </a:rPr>
              <a:t>them</a:t>
            </a:r>
            <a:r>
              <a:rPr lang="en-US" sz="3200" dirty="0" smtClean="0"/>
              <a:t>.</a:t>
            </a:r>
          </a:p>
          <a:p>
            <a:pPr lvl="1"/>
            <a:r>
              <a:rPr lang="en-US" sz="2800" dirty="0" smtClean="0">
                <a:solidFill>
                  <a:srgbClr val="FF0000"/>
                </a:solidFill>
              </a:rPr>
              <a:t>Them</a:t>
            </a:r>
            <a:r>
              <a:rPr lang="en-US" sz="2800" dirty="0" smtClean="0"/>
              <a:t>, the </a:t>
            </a:r>
            <a:r>
              <a:rPr lang="en-US" sz="2800" dirty="0" smtClean="0">
                <a:solidFill>
                  <a:schemeClr val="accent1"/>
                </a:solidFill>
              </a:rPr>
              <a:t>alligator</a:t>
            </a:r>
            <a:r>
              <a:rPr lang="en-US" sz="2800" dirty="0" smtClean="0"/>
              <a:t> ate.</a:t>
            </a:r>
            <a:endParaRPr lang="en-US" sz="2800" dirty="0"/>
          </a:p>
        </p:txBody>
      </p:sp>
      <p:sp>
        <p:nvSpPr>
          <p:cNvPr id="4" name="Slide Number Placeholder 3"/>
          <p:cNvSpPr>
            <a:spLocks noGrp="1"/>
          </p:cNvSpPr>
          <p:nvPr>
            <p:ph type="sldNum" sz="quarter" idx="12"/>
          </p:nvPr>
        </p:nvSpPr>
        <p:spPr/>
        <p:txBody>
          <a:bodyPr/>
          <a:lstStyle/>
          <a:p>
            <a:fld id="{25BA54BD-C84D-46CE-8B72-31BFB26ABA43}" type="slidenum">
              <a:rPr lang="en-US" smtClean="0"/>
              <a:t>15</a:t>
            </a:fld>
            <a:endParaRPr lang="en-US" dirty="0"/>
          </a:p>
        </p:txBody>
      </p:sp>
    </p:spTree>
    <p:extLst>
      <p:ext uri="{BB962C8B-B14F-4D97-AF65-F5344CB8AC3E}">
        <p14:creationId xmlns:p14="http://schemas.microsoft.com/office/powerpoint/2010/main" val="93714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 indicate the role of a word in the sentence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1234368"/>
              </p:ext>
            </p:extLst>
          </p:nvPr>
        </p:nvGraphicFramePr>
        <p:xfrm>
          <a:off x="531812" y="1676398"/>
          <a:ext cx="10439400" cy="4737603"/>
        </p:xfrm>
        <a:graphic>
          <a:graphicData uri="http://schemas.openxmlformats.org/drawingml/2006/table">
            <a:tbl>
              <a:tblPr firstRow="1" bandRow="1">
                <a:tableStyleId>{8EC20E35-A176-4012-BC5E-935CFFF8708E}</a:tableStyleId>
              </a:tblPr>
              <a:tblGrid>
                <a:gridCol w="3132342"/>
                <a:gridCol w="1461758"/>
                <a:gridCol w="1146785"/>
                <a:gridCol w="4698515"/>
              </a:tblGrid>
              <a:tr h="474074">
                <a:tc>
                  <a:txBody>
                    <a:bodyPr/>
                    <a:lstStyle/>
                    <a:p>
                      <a:r>
                        <a:rPr lang="en-US" dirty="0" smtClean="0"/>
                        <a:t>Case</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474074">
                <a:tc>
                  <a:txBody>
                    <a:bodyPr/>
                    <a:lstStyle/>
                    <a:p>
                      <a:r>
                        <a:rPr lang="en-US" sz="2400" b="1" dirty="0" smtClean="0"/>
                        <a:t>Nominative (subject)</a:t>
                      </a:r>
                      <a:endParaRPr lang="en-US" sz="2400" b="1" dirty="0"/>
                    </a:p>
                  </a:txBody>
                  <a:tcPr/>
                </a:tc>
                <a:tc>
                  <a:txBody>
                    <a:bodyPr/>
                    <a:lstStyle/>
                    <a:p>
                      <a:r>
                        <a:rPr lang="en-US" sz="2400" dirty="0" smtClean="0">
                          <a:solidFill>
                            <a:srgbClr val="FF0000"/>
                          </a:solidFill>
                        </a:rPr>
                        <a:t>I</a:t>
                      </a:r>
                      <a:endParaRPr lang="en-US" sz="2400" dirty="0">
                        <a:solidFill>
                          <a:srgbClr val="FF0000"/>
                        </a:solidFill>
                      </a:endParaRPr>
                    </a:p>
                  </a:txBody>
                  <a:tcPr/>
                </a:tc>
                <a:tc>
                  <a:txBody>
                    <a:bodyPr/>
                    <a:lstStyle/>
                    <a:p>
                      <a:r>
                        <a:rPr lang="en-US" sz="2400" dirty="0" smtClean="0">
                          <a:solidFill>
                            <a:schemeClr val="accent1">
                              <a:lumMod val="75000"/>
                            </a:schemeClr>
                          </a:solidFill>
                        </a:rPr>
                        <a:t>We</a:t>
                      </a:r>
                      <a:endParaRPr lang="en-US" sz="2400" dirty="0">
                        <a:solidFill>
                          <a:schemeClr val="accent1">
                            <a:lumMod val="75000"/>
                          </a:schemeClr>
                        </a:solidFill>
                      </a:endParaRPr>
                    </a:p>
                  </a:txBody>
                  <a:tcPr/>
                </a:tc>
                <a:tc>
                  <a:txBody>
                    <a:bodyPr/>
                    <a:lstStyle/>
                    <a:p>
                      <a:r>
                        <a:rPr lang="en-US" sz="2400" dirty="0" smtClean="0">
                          <a:solidFill>
                            <a:srgbClr val="00B050"/>
                          </a:solidFill>
                        </a:rPr>
                        <a:t>I/ we</a:t>
                      </a:r>
                      <a:r>
                        <a:rPr lang="en-US" sz="2400" baseline="0" dirty="0" smtClean="0">
                          <a:solidFill>
                            <a:srgbClr val="00B050"/>
                          </a:solidFill>
                        </a:rPr>
                        <a:t> </a:t>
                      </a:r>
                      <a:r>
                        <a:rPr lang="en-US" sz="2400" dirty="0" smtClean="0"/>
                        <a:t>win</a:t>
                      </a:r>
                      <a:endParaRPr lang="en-US" sz="2400" dirty="0"/>
                    </a:p>
                  </a:txBody>
                  <a:tcPr/>
                </a:tc>
              </a:tr>
              <a:tr h="474074">
                <a:tc>
                  <a:txBody>
                    <a:bodyPr/>
                    <a:lstStyle/>
                    <a:p>
                      <a:r>
                        <a:rPr lang="en-US" sz="2400" b="1" dirty="0" smtClean="0"/>
                        <a:t>Genitive</a:t>
                      </a:r>
                      <a:r>
                        <a:rPr lang="en-US" sz="2400" b="1" baseline="0" dirty="0" smtClean="0"/>
                        <a:t> (possessive)</a:t>
                      </a:r>
                      <a:endParaRPr lang="en-US" sz="2400" b="1" dirty="0"/>
                    </a:p>
                  </a:txBody>
                  <a:tcPr/>
                </a:tc>
                <a:tc>
                  <a:txBody>
                    <a:bodyPr/>
                    <a:lstStyle/>
                    <a:p>
                      <a:r>
                        <a:rPr lang="en-US" sz="2400" dirty="0" smtClean="0">
                          <a:solidFill>
                            <a:srgbClr val="FF0000"/>
                          </a:solidFill>
                        </a:rPr>
                        <a:t>mine</a:t>
                      </a:r>
                      <a:endParaRPr lang="en-US" sz="2400" dirty="0">
                        <a:solidFill>
                          <a:srgbClr val="FF0000"/>
                        </a:solidFill>
                      </a:endParaRPr>
                    </a:p>
                  </a:txBody>
                  <a:tcPr/>
                </a:tc>
                <a:tc>
                  <a:txBody>
                    <a:bodyPr/>
                    <a:lstStyle/>
                    <a:p>
                      <a:r>
                        <a:rPr lang="en-US" sz="2400" dirty="0" smtClean="0">
                          <a:solidFill>
                            <a:schemeClr val="accent1">
                              <a:lumMod val="75000"/>
                            </a:schemeClr>
                          </a:solidFill>
                        </a:rPr>
                        <a:t>ours</a:t>
                      </a:r>
                      <a:endParaRPr lang="en-US" sz="2400" dirty="0">
                        <a:solidFill>
                          <a:schemeClr val="accent1">
                            <a:lumMod val="75000"/>
                          </a:schemeClr>
                        </a:solidFill>
                      </a:endParaRPr>
                    </a:p>
                  </a:txBody>
                  <a:tcPr/>
                </a:tc>
                <a:tc>
                  <a:txBody>
                    <a:bodyPr/>
                    <a:lstStyle/>
                    <a:p>
                      <a:r>
                        <a:rPr lang="en-US" sz="2400" dirty="0" smtClean="0"/>
                        <a:t>The</a:t>
                      </a:r>
                      <a:r>
                        <a:rPr lang="en-US" sz="2400" baseline="0" dirty="0" smtClean="0"/>
                        <a:t> book is </a:t>
                      </a:r>
                      <a:r>
                        <a:rPr lang="en-US" sz="2400" baseline="0" dirty="0" smtClean="0">
                          <a:solidFill>
                            <a:srgbClr val="00B050"/>
                          </a:solidFill>
                        </a:rPr>
                        <a:t>mine/ ours</a:t>
                      </a:r>
                      <a:endParaRPr lang="en-US" sz="2400" dirty="0">
                        <a:solidFill>
                          <a:srgbClr val="00B050"/>
                        </a:solidFill>
                      </a:endParaRPr>
                    </a:p>
                  </a:txBody>
                  <a:tcPr/>
                </a:tc>
              </a:tr>
              <a:tr h="829627">
                <a:tc>
                  <a:txBody>
                    <a:bodyPr/>
                    <a:lstStyle/>
                    <a:p>
                      <a:r>
                        <a:rPr lang="en-US" sz="2400" b="1" dirty="0" smtClean="0"/>
                        <a:t>Dative (indirect</a:t>
                      </a:r>
                      <a:r>
                        <a:rPr lang="en-US" sz="2400" b="1" baseline="0" dirty="0" smtClean="0"/>
                        <a:t> object – give to)</a:t>
                      </a:r>
                      <a:endParaRPr lang="en-US" sz="2400" b="1" dirty="0"/>
                    </a:p>
                  </a:txBody>
                  <a:tcPr/>
                </a:tc>
                <a:tc>
                  <a:txBody>
                    <a:bodyPr/>
                    <a:lstStyle/>
                    <a:p>
                      <a:r>
                        <a:rPr lang="en-US" sz="2400" dirty="0" smtClean="0">
                          <a:solidFill>
                            <a:srgbClr val="FF0000"/>
                          </a:solidFill>
                        </a:rPr>
                        <a:t>to me</a:t>
                      </a:r>
                      <a:endParaRPr lang="en-US" sz="2400" dirty="0">
                        <a:solidFill>
                          <a:srgbClr val="FF0000"/>
                        </a:solidFill>
                      </a:endParaRPr>
                    </a:p>
                  </a:txBody>
                  <a:tcPr/>
                </a:tc>
                <a:tc>
                  <a:txBody>
                    <a:bodyPr/>
                    <a:lstStyle/>
                    <a:p>
                      <a:r>
                        <a:rPr lang="en-US" sz="2400" dirty="0" smtClean="0">
                          <a:solidFill>
                            <a:schemeClr val="accent1">
                              <a:lumMod val="75000"/>
                            </a:schemeClr>
                          </a:solidFill>
                        </a:rPr>
                        <a:t>to us</a:t>
                      </a:r>
                      <a:endParaRPr lang="en-US" sz="2400" dirty="0">
                        <a:solidFill>
                          <a:schemeClr val="accent1">
                            <a:lumMod val="75000"/>
                          </a:schemeClr>
                        </a:solidFill>
                      </a:endParaRPr>
                    </a:p>
                  </a:txBody>
                  <a:tcPr/>
                </a:tc>
                <a:tc>
                  <a:txBody>
                    <a:bodyPr/>
                    <a:lstStyle/>
                    <a:p>
                      <a:r>
                        <a:rPr lang="en-US" sz="2400" dirty="0" smtClean="0"/>
                        <a:t>John gave the book to </a:t>
                      </a:r>
                      <a:r>
                        <a:rPr lang="en-US" sz="2400" dirty="0" smtClean="0">
                          <a:solidFill>
                            <a:srgbClr val="00B050"/>
                          </a:solidFill>
                        </a:rPr>
                        <a:t>me/ us</a:t>
                      </a:r>
                      <a:endParaRPr lang="en-US" sz="2400" dirty="0">
                        <a:solidFill>
                          <a:srgbClr val="00B050"/>
                        </a:solidFill>
                      </a:endParaRPr>
                    </a:p>
                  </a:txBody>
                  <a:tcPr/>
                </a:tc>
              </a:tr>
              <a:tr h="1175578">
                <a:tc>
                  <a:txBody>
                    <a:bodyPr/>
                    <a:lstStyle/>
                    <a:p>
                      <a:r>
                        <a:rPr lang="en-US" sz="2400" b="1" dirty="0" smtClean="0"/>
                        <a:t>Accusative</a:t>
                      </a:r>
                      <a:r>
                        <a:rPr lang="en-US" sz="2400" b="1" baseline="0" dirty="0" smtClean="0"/>
                        <a:t> (direct object or object of prepositions)</a:t>
                      </a:r>
                      <a:endParaRPr lang="en-US" sz="2400" b="1" dirty="0"/>
                    </a:p>
                  </a:txBody>
                  <a:tcPr/>
                </a:tc>
                <a:tc>
                  <a:txBody>
                    <a:bodyPr/>
                    <a:lstStyle/>
                    <a:p>
                      <a:r>
                        <a:rPr lang="en-US" sz="2400" dirty="0" smtClean="0">
                          <a:solidFill>
                            <a:srgbClr val="FF0000"/>
                          </a:solidFill>
                        </a:rPr>
                        <a:t>me</a:t>
                      </a:r>
                      <a:endParaRPr lang="en-US" sz="2400" dirty="0">
                        <a:solidFill>
                          <a:srgbClr val="FF0000"/>
                        </a:solidFill>
                      </a:endParaRPr>
                    </a:p>
                  </a:txBody>
                  <a:tcPr/>
                </a:tc>
                <a:tc>
                  <a:txBody>
                    <a:bodyPr/>
                    <a:lstStyle/>
                    <a:p>
                      <a:r>
                        <a:rPr lang="en-US" sz="2400" dirty="0" smtClean="0">
                          <a:solidFill>
                            <a:schemeClr val="accent1">
                              <a:lumMod val="75000"/>
                            </a:schemeClr>
                          </a:solidFill>
                        </a:rPr>
                        <a:t>us</a:t>
                      </a:r>
                      <a:endParaRPr lang="en-US" sz="2400" dirty="0">
                        <a:solidFill>
                          <a:schemeClr val="accent1">
                            <a:lumMod val="75000"/>
                          </a:schemeClr>
                        </a:solidFill>
                      </a:endParaRPr>
                    </a:p>
                  </a:txBody>
                  <a:tcPr/>
                </a:tc>
                <a:tc>
                  <a:txBody>
                    <a:bodyPr/>
                    <a:lstStyle/>
                    <a:p>
                      <a:r>
                        <a:rPr lang="en-US" sz="2400" dirty="0" smtClean="0"/>
                        <a:t>John loves </a:t>
                      </a:r>
                      <a:r>
                        <a:rPr lang="en-US" sz="2400" dirty="0" smtClean="0">
                          <a:solidFill>
                            <a:srgbClr val="00B050"/>
                          </a:solidFill>
                        </a:rPr>
                        <a:t>me/ us</a:t>
                      </a:r>
                      <a:endParaRPr lang="en-US" sz="2400" dirty="0">
                        <a:solidFill>
                          <a:srgbClr val="00B050"/>
                        </a:solidFill>
                      </a:endParaRPr>
                    </a:p>
                  </a:txBody>
                  <a:tcPr/>
                </a:tc>
              </a:tr>
              <a:tr h="822904">
                <a:tc>
                  <a:txBody>
                    <a:bodyPr/>
                    <a:lstStyle/>
                    <a:p>
                      <a:r>
                        <a:rPr lang="en-US" sz="2400" b="1" dirty="0" smtClean="0"/>
                        <a:t>Ablative (prepositional)</a:t>
                      </a:r>
                      <a:endParaRPr lang="en-US" sz="2400" b="1" dirty="0"/>
                    </a:p>
                  </a:txBody>
                  <a:tcPr/>
                </a:tc>
                <a:tc>
                  <a:txBody>
                    <a:bodyPr/>
                    <a:lstStyle/>
                    <a:p>
                      <a:r>
                        <a:rPr lang="en-US" sz="2400" dirty="0" smtClean="0">
                          <a:solidFill>
                            <a:srgbClr val="FF0000"/>
                          </a:solidFill>
                        </a:rPr>
                        <a:t>me</a:t>
                      </a:r>
                      <a:endParaRPr lang="en-US" sz="2400" dirty="0">
                        <a:solidFill>
                          <a:srgbClr val="FF0000"/>
                        </a:solidFill>
                      </a:endParaRPr>
                    </a:p>
                  </a:txBody>
                  <a:tcPr/>
                </a:tc>
                <a:tc>
                  <a:txBody>
                    <a:bodyPr/>
                    <a:lstStyle/>
                    <a:p>
                      <a:r>
                        <a:rPr lang="en-US" sz="2400" dirty="0" smtClean="0">
                          <a:solidFill>
                            <a:schemeClr val="accent1">
                              <a:lumMod val="75000"/>
                            </a:schemeClr>
                          </a:solidFill>
                        </a:rPr>
                        <a:t>us</a:t>
                      </a:r>
                      <a:endParaRPr lang="en-US" sz="2400" dirty="0">
                        <a:solidFill>
                          <a:schemeClr val="accent1">
                            <a:lumMod val="75000"/>
                          </a:schemeClr>
                        </a:solidFill>
                      </a:endParaRPr>
                    </a:p>
                  </a:txBody>
                  <a:tcPr/>
                </a:tc>
                <a:tc>
                  <a:txBody>
                    <a:bodyPr/>
                    <a:lstStyle/>
                    <a:p>
                      <a:r>
                        <a:rPr lang="en-US" sz="2400" dirty="0" smtClean="0"/>
                        <a:t>John took it from </a:t>
                      </a:r>
                      <a:r>
                        <a:rPr lang="en-US" sz="2400" dirty="0" smtClean="0">
                          <a:solidFill>
                            <a:srgbClr val="00B050"/>
                          </a:solidFill>
                        </a:rPr>
                        <a:t>me/us</a:t>
                      </a:r>
                      <a:endParaRPr lang="en-US" sz="2400" dirty="0">
                        <a:solidFill>
                          <a:srgbClr val="00B050"/>
                        </a:solidFill>
                      </a:endParaRPr>
                    </a:p>
                  </a:txBody>
                  <a:tcPr/>
                </a:tc>
              </a:tr>
              <a:tr h="474074">
                <a:tc>
                  <a:txBody>
                    <a:bodyPr/>
                    <a:lstStyle/>
                    <a:p>
                      <a:r>
                        <a:rPr lang="en-US" sz="2400" b="1" dirty="0" smtClean="0"/>
                        <a:t>Vocative</a:t>
                      </a:r>
                      <a:endParaRPr lang="en-US" sz="2400" b="1" dirty="0"/>
                    </a:p>
                  </a:txBody>
                  <a:tcPr/>
                </a:tc>
                <a:tc>
                  <a:txBody>
                    <a:bodyPr/>
                    <a:lstStyle/>
                    <a:p>
                      <a:r>
                        <a:rPr lang="en-US" sz="2400" dirty="0" smtClean="0">
                          <a:solidFill>
                            <a:srgbClr val="FF0000"/>
                          </a:solidFill>
                        </a:rPr>
                        <a:t>“you”</a:t>
                      </a:r>
                      <a:endParaRPr lang="en-US" sz="2400" dirty="0">
                        <a:solidFill>
                          <a:srgbClr val="FF0000"/>
                        </a:solidFill>
                      </a:endParaRPr>
                    </a:p>
                  </a:txBody>
                  <a:tcPr/>
                </a:tc>
                <a:tc>
                  <a:txBody>
                    <a:bodyPr/>
                    <a:lstStyle/>
                    <a:p>
                      <a:r>
                        <a:rPr lang="en-US" sz="2400" dirty="0" smtClean="0">
                          <a:solidFill>
                            <a:schemeClr val="accent1">
                              <a:lumMod val="75000"/>
                            </a:schemeClr>
                          </a:solidFill>
                        </a:rPr>
                        <a:t>“you”</a:t>
                      </a:r>
                      <a:endParaRPr lang="en-US" sz="2400" dirty="0">
                        <a:solidFill>
                          <a:schemeClr val="accent1">
                            <a:lumMod val="75000"/>
                          </a:schemeClr>
                        </a:solidFill>
                      </a:endParaRPr>
                    </a:p>
                  </a:txBody>
                  <a:tcPr/>
                </a:tc>
                <a:tc>
                  <a:txBody>
                    <a:bodyPr/>
                    <a:lstStyle/>
                    <a:p>
                      <a:r>
                        <a:rPr lang="en-US" sz="2400" dirty="0" smtClean="0"/>
                        <a:t>Hey</a:t>
                      </a:r>
                      <a:r>
                        <a:rPr lang="en-US" sz="2400" baseline="0" dirty="0" smtClean="0"/>
                        <a:t> </a:t>
                      </a:r>
                      <a:r>
                        <a:rPr lang="en-US" sz="2400" baseline="0" dirty="0" smtClean="0">
                          <a:solidFill>
                            <a:srgbClr val="00B050"/>
                          </a:solidFill>
                        </a:rPr>
                        <a:t>you</a:t>
                      </a:r>
                      <a:r>
                        <a:rPr lang="en-US" sz="2400" baseline="0" dirty="0" smtClean="0"/>
                        <a:t>, help me!</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fld id="{25BA54BD-C84D-46CE-8B72-31BFB26ABA43}" type="slidenum">
              <a:rPr lang="en-US" smtClean="0"/>
              <a:t>16</a:t>
            </a:fld>
            <a:endParaRPr lang="en-US" dirty="0"/>
          </a:p>
        </p:txBody>
      </p:sp>
    </p:spTree>
    <p:extLst>
      <p:ext uri="{BB962C8B-B14F-4D97-AF65-F5344CB8AC3E}">
        <p14:creationId xmlns:p14="http://schemas.microsoft.com/office/powerpoint/2010/main" val="39445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604" y="229434"/>
            <a:ext cx="9141617" cy="1020496"/>
          </a:xfrm>
        </p:spPr>
        <p:txBody>
          <a:bodyPr>
            <a:normAutofit/>
          </a:bodyPr>
          <a:lstStyle/>
          <a:p>
            <a:r>
              <a:rPr lang="en-US" sz="3999" dirty="0"/>
              <a:t>Variable verb forms</a:t>
            </a:r>
          </a:p>
        </p:txBody>
      </p:sp>
      <p:graphicFrame>
        <p:nvGraphicFramePr>
          <p:cNvPr id="6" name="Content Placeholder 5"/>
          <p:cNvGraphicFramePr>
            <a:graphicFrameLocks noGrp="1"/>
          </p:cNvGraphicFramePr>
          <p:nvPr>
            <p:ph idx="1"/>
            <p:extLst/>
          </p:nvPr>
        </p:nvGraphicFramePr>
        <p:xfrm>
          <a:off x="778727" y="1990041"/>
          <a:ext cx="10343573" cy="2651664"/>
        </p:xfrm>
        <a:graphic>
          <a:graphicData uri="http://schemas.openxmlformats.org/drawingml/2006/table">
            <a:tbl>
              <a:tblPr firstRow="1" bandRow="1">
                <a:tableStyleId>{8EC20E35-A176-4012-BC5E-935CFFF8708E}</a:tableStyleId>
              </a:tblPr>
              <a:tblGrid>
                <a:gridCol w="3436050"/>
                <a:gridCol w="1557985"/>
                <a:gridCol w="2763645"/>
                <a:gridCol w="2585893"/>
              </a:tblGrid>
              <a:tr h="365665">
                <a:tc>
                  <a:txBody>
                    <a:bodyPr/>
                    <a:lstStyle/>
                    <a:p>
                      <a:endParaRPr lang="en-US" sz="1800" dirty="0"/>
                    </a:p>
                  </a:txBody>
                  <a:tcPr marL="91416" marR="91416" marT="45708" marB="45708"/>
                </a:tc>
                <a:tc>
                  <a:txBody>
                    <a:bodyPr/>
                    <a:lstStyle/>
                    <a:p>
                      <a:endParaRPr lang="en-US" sz="1800" dirty="0"/>
                    </a:p>
                  </a:txBody>
                  <a:tcPr marL="91416" marR="91416" marT="45708" marB="45708"/>
                </a:tc>
                <a:tc>
                  <a:txBody>
                    <a:bodyPr/>
                    <a:lstStyle/>
                    <a:p>
                      <a:endParaRPr lang="en-US" sz="1800"/>
                    </a:p>
                  </a:txBody>
                  <a:tcPr marL="91416" marR="91416" marT="45708" marB="45708"/>
                </a:tc>
                <a:tc>
                  <a:txBody>
                    <a:bodyPr/>
                    <a:lstStyle/>
                    <a:p>
                      <a:endParaRPr lang="en-US" sz="1800"/>
                    </a:p>
                  </a:txBody>
                  <a:tcPr marL="91416" marR="91416" marT="45708" marB="45708"/>
                </a:tc>
              </a:tr>
              <a:tr h="761802">
                <a:tc>
                  <a:txBody>
                    <a:bodyPr/>
                    <a:lstStyle/>
                    <a:p>
                      <a:r>
                        <a:rPr lang="en-US" sz="4400" b="1" dirty="0" smtClean="0"/>
                        <a:t>I </a:t>
                      </a:r>
                      <a:r>
                        <a:rPr lang="en-US" sz="4400" b="1" dirty="0" smtClean="0">
                          <a:solidFill>
                            <a:srgbClr val="FF0000"/>
                          </a:solidFill>
                        </a:rPr>
                        <a:t>am</a:t>
                      </a:r>
                      <a:endParaRPr lang="en-US" sz="4400" b="1" dirty="0">
                        <a:solidFill>
                          <a:srgbClr val="FF0000"/>
                        </a:solidFill>
                      </a:endParaRPr>
                    </a:p>
                  </a:txBody>
                  <a:tcPr marL="91416" marR="91416" marT="45708" marB="45708"/>
                </a:tc>
                <a:tc>
                  <a:txBody>
                    <a:bodyPr/>
                    <a:lstStyle/>
                    <a:p>
                      <a:r>
                        <a:rPr lang="en-US" sz="4400" b="1" dirty="0" smtClean="0">
                          <a:solidFill>
                            <a:schemeClr val="accent1">
                              <a:lumMod val="75000"/>
                            </a:schemeClr>
                          </a:solidFill>
                        </a:rPr>
                        <a:t>sum</a:t>
                      </a:r>
                      <a:endParaRPr lang="en-US" sz="4400" b="1" dirty="0">
                        <a:solidFill>
                          <a:schemeClr val="accent1">
                            <a:lumMod val="75000"/>
                          </a:schemeClr>
                        </a:solidFill>
                      </a:endParaRPr>
                    </a:p>
                  </a:txBody>
                  <a:tcPr marL="91416" marR="91416" marT="45708" marB="45708"/>
                </a:tc>
                <a:tc>
                  <a:txBody>
                    <a:bodyPr/>
                    <a:lstStyle/>
                    <a:p>
                      <a:r>
                        <a:rPr lang="en-US" sz="4400" b="1" dirty="0" smtClean="0"/>
                        <a:t>We are</a:t>
                      </a:r>
                      <a:endParaRPr lang="en-US" sz="4400" b="1" dirty="0"/>
                    </a:p>
                  </a:txBody>
                  <a:tcPr marL="91416" marR="91416" marT="45708" marB="45708"/>
                </a:tc>
                <a:tc>
                  <a:txBody>
                    <a:bodyPr/>
                    <a:lstStyle/>
                    <a:p>
                      <a:r>
                        <a:rPr lang="en-US" sz="4400" b="1" dirty="0" err="1" smtClean="0">
                          <a:solidFill>
                            <a:schemeClr val="accent1">
                              <a:lumMod val="75000"/>
                            </a:schemeClr>
                          </a:solidFill>
                        </a:rPr>
                        <a:t>sumus</a:t>
                      </a:r>
                      <a:endParaRPr lang="en-US" sz="4400" b="1" dirty="0">
                        <a:solidFill>
                          <a:schemeClr val="accent1">
                            <a:lumMod val="75000"/>
                          </a:schemeClr>
                        </a:solidFill>
                      </a:endParaRPr>
                    </a:p>
                  </a:txBody>
                  <a:tcPr marL="91416" marR="91416" marT="45708" marB="45708"/>
                </a:tc>
              </a:tr>
              <a:tr h="761802">
                <a:tc>
                  <a:txBody>
                    <a:bodyPr/>
                    <a:lstStyle/>
                    <a:p>
                      <a:r>
                        <a:rPr lang="en-US" sz="4400" b="1" dirty="0" smtClean="0"/>
                        <a:t>You </a:t>
                      </a:r>
                      <a:r>
                        <a:rPr lang="en-US" sz="4400" b="1" dirty="0" smtClean="0">
                          <a:solidFill>
                            <a:srgbClr val="FF0000"/>
                          </a:solidFill>
                        </a:rPr>
                        <a:t>are</a:t>
                      </a:r>
                      <a:endParaRPr lang="en-US" sz="4400" b="1" dirty="0">
                        <a:solidFill>
                          <a:srgbClr val="FF0000"/>
                        </a:solidFill>
                      </a:endParaRPr>
                    </a:p>
                  </a:txBody>
                  <a:tcPr marL="91416" marR="91416" marT="45708" marB="45708"/>
                </a:tc>
                <a:tc>
                  <a:txBody>
                    <a:bodyPr/>
                    <a:lstStyle/>
                    <a:p>
                      <a:r>
                        <a:rPr lang="en-US" sz="4400" b="1" dirty="0" err="1" smtClean="0">
                          <a:solidFill>
                            <a:schemeClr val="accent1">
                              <a:lumMod val="75000"/>
                            </a:schemeClr>
                          </a:solidFill>
                        </a:rPr>
                        <a:t>es</a:t>
                      </a:r>
                      <a:endParaRPr lang="en-US" sz="4400" b="1" dirty="0">
                        <a:solidFill>
                          <a:schemeClr val="accent1">
                            <a:lumMod val="75000"/>
                          </a:schemeClr>
                        </a:solidFill>
                      </a:endParaRPr>
                    </a:p>
                  </a:txBody>
                  <a:tcPr marL="91416" marR="91416" marT="45708" marB="45708"/>
                </a:tc>
                <a:tc>
                  <a:txBody>
                    <a:bodyPr/>
                    <a:lstStyle/>
                    <a:p>
                      <a:r>
                        <a:rPr lang="en-US" sz="4400" b="1" dirty="0" smtClean="0"/>
                        <a:t>You are</a:t>
                      </a:r>
                      <a:endParaRPr lang="en-US" sz="4400" b="1" dirty="0"/>
                    </a:p>
                  </a:txBody>
                  <a:tcPr marL="91416" marR="91416" marT="45708" marB="45708"/>
                </a:tc>
                <a:tc>
                  <a:txBody>
                    <a:bodyPr/>
                    <a:lstStyle/>
                    <a:p>
                      <a:r>
                        <a:rPr lang="en-US" sz="4400" b="1" dirty="0" err="1" smtClean="0">
                          <a:solidFill>
                            <a:schemeClr val="accent1">
                              <a:lumMod val="75000"/>
                            </a:schemeClr>
                          </a:solidFill>
                        </a:rPr>
                        <a:t>estis</a:t>
                      </a:r>
                      <a:endParaRPr lang="en-US" sz="4400" b="1" dirty="0">
                        <a:solidFill>
                          <a:schemeClr val="accent1">
                            <a:lumMod val="75000"/>
                          </a:schemeClr>
                        </a:solidFill>
                      </a:endParaRPr>
                    </a:p>
                  </a:txBody>
                  <a:tcPr marL="91416" marR="91416" marT="45708" marB="45708"/>
                </a:tc>
              </a:tr>
              <a:tr h="761802">
                <a:tc>
                  <a:txBody>
                    <a:bodyPr/>
                    <a:lstStyle/>
                    <a:p>
                      <a:r>
                        <a:rPr lang="en-US" sz="4400" b="1" dirty="0" smtClean="0"/>
                        <a:t>He,</a:t>
                      </a:r>
                      <a:r>
                        <a:rPr lang="en-US" sz="4400" b="1" baseline="0" dirty="0" smtClean="0"/>
                        <a:t> she, it </a:t>
                      </a:r>
                      <a:r>
                        <a:rPr lang="en-US" sz="4400" b="1" baseline="0" dirty="0" smtClean="0">
                          <a:solidFill>
                            <a:srgbClr val="FF0000"/>
                          </a:solidFill>
                        </a:rPr>
                        <a:t>is</a:t>
                      </a:r>
                      <a:endParaRPr lang="en-US" sz="4400" b="1" dirty="0">
                        <a:solidFill>
                          <a:srgbClr val="FF0000"/>
                        </a:solidFill>
                      </a:endParaRPr>
                    </a:p>
                  </a:txBody>
                  <a:tcPr marL="91416" marR="91416" marT="45708" marB="45708"/>
                </a:tc>
                <a:tc>
                  <a:txBody>
                    <a:bodyPr/>
                    <a:lstStyle/>
                    <a:p>
                      <a:r>
                        <a:rPr lang="en-US" sz="4400" b="1" dirty="0" err="1" smtClean="0">
                          <a:solidFill>
                            <a:schemeClr val="accent1">
                              <a:lumMod val="75000"/>
                            </a:schemeClr>
                          </a:solidFill>
                        </a:rPr>
                        <a:t>est</a:t>
                      </a:r>
                      <a:endParaRPr lang="en-US" sz="4400" b="1" dirty="0">
                        <a:solidFill>
                          <a:schemeClr val="accent1">
                            <a:lumMod val="75000"/>
                          </a:schemeClr>
                        </a:solidFill>
                      </a:endParaRPr>
                    </a:p>
                  </a:txBody>
                  <a:tcPr marL="91416" marR="91416" marT="45708" marB="45708"/>
                </a:tc>
                <a:tc>
                  <a:txBody>
                    <a:bodyPr/>
                    <a:lstStyle/>
                    <a:p>
                      <a:r>
                        <a:rPr lang="en-US" sz="4400" b="1" dirty="0" smtClean="0"/>
                        <a:t>They are</a:t>
                      </a:r>
                      <a:endParaRPr lang="en-US" sz="4400" b="1" dirty="0"/>
                    </a:p>
                  </a:txBody>
                  <a:tcPr marL="91416" marR="91416" marT="45708" marB="45708"/>
                </a:tc>
                <a:tc>
                  <a:txBody>
                    <a:bodyPr/>
                    <a:lstStyle/>
                    <a:p>
                      <a:r>
                        <a:rPr lang="en-US" sz="4400" b="1" dirty="0" err="1" smtClean="0">
                          <a:solidFill>
                            <a:schemeClr val="accent1">
                              <a:lumMod val="75000"/>
                            </a:schemeClr>
                          </a:solidFill>
                        </a:rPr>
                        <a:t>sunt</a:t>
                      </a:r>
                      <a:endParaRPr lang="en-US" sz="4400" b="1" dirty="0">
                        <a:solidFill>
                          <a:schemeClr val="accent1">
                            <a:lumMod val="75000"/>
                          </a:schemeClr>
                        </a:solidFill>
                      </a:endParaRPr>
                    </a:p>
                  </a:txBody>
                  <a:tcPr marL="91416" marR="91416" marT="45708" marB="45708"/>
                </a:tc>
              </a:tr>
            </a:tbl>
          </a:graphicData>
        </a:graphic>
      </p:graphicFrame>
      <p:sp>
        <p:nvSpPr>
          <p:cNvPr id="3" name="Slide Number Placeholder 2"/>
          <p:cNvSpPr>
            <a:spLocks noGrp="1"/>
          </p:cNvSpPr>
          <p:nvPr>
            <p:ph type="sldNum" sz="quarter" idx="12"/>
          </p:nvPr>
        </p:nvSpPr>
        <p:spPr/>
        <p:txBody>
          <a:bodyPr/>
          <a:lstStyle/>
          <a:p>
            <a:fld id="{25BA54BD-C84D-46CE-8B72-31BFB26ABA43}"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9007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74638"/>
            <a:ext cx="10134600" cy="1020762"/>
          </a:xfrm>
        </p:spPr>
        <p:txBody>
          <a:bodyPr>
            <a:noAutofit/>
          </a:bodyPr>
          <a:lstStyle/>
          <a:p>
            <a:r>
              <a:rPr lang="en-US" sz="3600" b="1" dirty="0" smtClean="0"/>
              <a:t>How this program </a:t>
            </a:r>
            <a:r>
              <a:rPr lang="en-US" sz="3600" b="1" dirty="0" smtClean="0"/>
              <a:t>works:</a:t>
            </a:r>
            <a:br>
              <a:rPr lang="en-US" sz="3600" b="1" dirty="0" smtClean="0"/>
            </a:br>
            <a:r>
              <a:rPr lang="en-US" sz="3600" b="1" dirty="0" smtClean="0"/>
              <a:t>Video 1: Vocabulary and grammar</a:t>
            </a:r>
            <a:endParaRPr lang="en-US" sz="3600" b="1" dirty="0"/>
          </a:p>
        </p:txBody>
      </p:sp>
      <p:sp>
        <p:nvSpPr>
          <p:cNvPr id="3" name="Content Placeholder 2"/>
          <p:cNvSpPr>
            <a:spLocks noGrp="1"/>
          </p:cNvSpPr>
          <p:nvPr>
            <p:ph idx="1"/>
          </p:nvPr>
        </p:nvSpPr>
        <p:spPr>
          <a:xfrm>
            <a:off x="912812" y="1905000"/>
            <a:ext cx="9753602" cy="4267200"/>
          </a:xfrm>
        </p:spPr>
        <p:txBody>
          <a:bodyPr>
            <a:normAutofit/>
          </a:bodyPr>
          <a:lstStyle/>
          <a:p>
            <a:pPr marL="0" indent="0">
              <a:buNone/>
            </a:pPr>
            <a:r>
              <a:rPr lang="en-US" sz="3600" dirty="0" smtClean="0"/>
              <a:t>1. First we will look at the vocabulary in the prayer along with the English cognates or derivatives or some mnemonic aid</a:t>
            </a:r>
          </a:p>
          <a:p>
            <a:pPr lvl="1"/>
            <a:r>
              <a:rPr lang="en-US" sz="3600" dirty="0"/>
              <a:t>We will listen to </a:t>
            </a:r>
            <a:r>
              <a:rPr lang="en-US" sz="3600" dirty="0" smtClean="0"/>
              <a:t>the prayer chanted or prayed on line</a:t>
            </a:r>
            <a:endParaRPr lang="en-US" sz="3600" dirty="0"/>
          </a:p>
          <a:p>
            <a:pPr lvl="1"/>
            <a:r>
              <a:rPr lang="en-US" sz="3600" dirty="0" smtClean="0"/>
              <a:t>Every </a:t>
            </a:r>
            <a:r>
              <a:rPr lang="en-US" sz="3600" dirty="0" smtClean="0"/>
              <a:t>segment will include a brief explanation of some of the peculiarities of Latin </a:t>
            </a:r>
            <a:r>
              <a:rPr lang="en-US" sz="3600" dirty="0" smtClean="0"/>
              <a:t>grammar</a:t>
            </a:r>
          </a:p>
        </p:txBody>
      </p:sp>
      <p:sp>
        <p:nvSpPr>
          <p:cNvPr id="4" name="Slide Number Placeholder 3"/>
          <p:cNvSpPr>
            <a:spLocks noGrp="1"/>
          </p:cNvSpPr>
          <p:nvPr>
            <p:ph type="sldNum" sz="quarter" idx="12"/>
          </p:nvPr>
        </p:nvSpPr>
        <p:spPr/>
        <p:txBody>
          <a:bodyPr/>
          <a:lstStyle/>
          <a:p>
            <a:fld id="{25BA54BD-C84D-46CE-8B72-31BFB26ABA43}" type="slidenum">
              <a:rPr lang="en-US" smtClean="0"/>
              <a:t>18</a:t>
            </a:fld>
            <a:endParaRPr lang="en-US" dirty="0"/>
          </a:p>
        </p:txBody>
      </p:sp>
    </p:spTree>
    <p:extLst>
      <p:ext uri="{BB962C8B-B14F-4D97-AF65-F5344CB8AC3E}">
        <p14:creationId xmlns:p14="http://schemas.microsoft.com/office/powerpoint/2010/main" val="1423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2: Interlinear Presentation of Prayer</a:t>
            </a:r>
            <a:endParaRPr lang="en-US" dirty="0"/>
          </a:p>
        </p:txBody>
      </p:sp>
      <p:sp>
        <p:nvSpPr>
          <p:cNvPr id="3" name="Content Placeholder 2"/>
          <p:cNvSpPr>
            <a:spLocks noGrp="1"/>
          </p:cNvSpPr>
          <p:nvPr>
            <p:ph idx="1"/>
          </p:nvPr>
        </p:nvSpPr>
        <p:spPr/>
        <p:txBody>
          <a:bodyPr/>
          <a:lstStyle/>
          <a:p>
            <a:pPr marL="0" indent="0">
              <a:buNone/>
            </a:pPr>
            <a:r>
              <a:rPr lang="en-US" sz="3200" dirty="0"/>
              <a:t>2. We will review the prayer itself, word by word, in an interlinear form (it may be useful to print this out so you can make notations and take it to Mass with you.</a:t>
            </a:r>
          </a:p>
          <a:p>
            <a:pPr marL="0" indent="0">
              <a:buNone/>
            </a:pPr>
            <a:r>
              <a:rPr lang="en-US" sz="3200" dirty="0"/>
              <a:t>	a. Line 1: The Latin</a:t>
            </a:r>
          </a:p>
          <a:p>
            <a:pPr marL="0" indent="0">
              <a:buNone/>
            </a:pPr>
            <a:r>
              <a:rPr lang="en-US" sz="3200" dirty="0"/>
              <a:t>	b. Line 2: English translation</a:t>
            </a:r>
          </a:p>
          <a:p>
            <a:pPr marL="0" indent="0">
              <a:buNone/>
            </a:pPr>
            <a:r>
              <a:rPr lang="en-US" sz="3200" dirty="0"/>
              <a:t>	c.  Line 3: English cognate or derivative</a:t>
            </a:r>
          </a:p>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19</a:t>
            </a:fld>
            <a:endParaRPr lang="en-US" dirty="0"/>
          </a:p>
        </p:txBody>
      </p:sp>
    </p:spTree>
    <p:extLst>
      <p:ext uri="{BB962C8B-B14F-4D97-AF65-F5344CB8AC3E}">
        <p14:creationId xmlns:p14="http://schemas.microsoft.com/office/powerpoint/2010/main" val="212119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to Pray the Traditional Mass by Learning Latin in an Untraditional Way</a:t>
            </a:r>
            <a:endParaRPr lang="en-US" dirty="0"/>
          </a:p>
        </p:txBody>
      </p:sp>
      <p:sp>
        <p:nvSpPr>
          <p:cNvPr id="4" name="Text Placeholder 3"/>
          <p:cNvSpPr>
            <a:spLocks noGrp="1"/>
          </p:cNvSpPr>
          <p:nvPr>
            <p:ph type="body" idx="1"/>
          </p:nvPr>
        </p:nvSpPr>
        <p:spPr/>
        <p:txBody>
          <a:bodyPr/>
          <a:lstStyle/>
          <a:p>
            <a:r>
              <a:rPr lang="en-US" dirty="0" smtClean="0"/>
              <a:t>No memorization but much repetition and good guessing</a:t>
            </a:r>
            <a:endParaRPr lang="en-US" dirty="0"/>
          </a:p>
        </p:txBody>
      </p:sp>
      <p:sp>
        <p:nvSpPr>
          <p:cNvPr id="2" name="Slide Number Placeholder 1"/>
          <p:cNvSpPr>
            <a:spLocks noGrp="1"/>
          </p:cNvSpPr>
          <p:nvPr>
            <p:ph type="sldNum" sz="quarter" idx="12"/>
          </p:nvPr>
        </p:nvSpPr>
        <p:spPr/>
        <p:txBody>
          <a:bodyPr/>
          <a:lstStyle/>
          <a:p>
            <a:fld id="{25BA54BD-C84D-46CE-8B72-31BFB26ABA43}" type="slidenum">
              <a:rPr lang="en-US" smtClean="0"/>
              <a:t>2</a:t>
            </a:fld>
            <a:endParaRPr lang="en-US"/>
          </a:p>
        </p:txBody>
      </p:sp>
    </p:spTree>
    <p:extLst>
      <p:ext uri="{BB962C8B-B14F-4D97-AF65-F5344CB8AC3E}">
        <p14:creationId xmlns:p14="http://schemas.microsoft.com/office/powerpoint/2010/main" val="234588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152400"/>
            <a:ext cx="9143998" cy="1020762"/>
          </a:xfrm>
        </p:spPr>
        <p:txBody>
          <a:bodyPr/>
          <a:lstStyle/>
          <a:p>
            <a:r>
              <a:rPr lang="en-US" dirty="0" smtClean="0"/>
              <a:t>Color code for interlinear translation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2084860"/>
              </p:ext>
            </p:extLst>
          </p:nvPr>
        </p:nvGraphicFramePr>
        <p:xfrm>
          <a:off x="608012" y="1066800"/>
          <a:ext cx="10972800" cy="5029200"/>
        </p:xfrm>
        <a:graphic>
          <a:graphicData uri="http://schemas.openxmlformats.org/drawingml/2006/table">
            <a:tbl>
              <a:tblPr firstRow="1" bandRow="1">
                <a:tableStyleId>{8EC20E35-A176-4012-BC5E-935CFFF8708E}</a:tableStyleId>
              </a:tblPr>
              <a:tblGrid>
                <a:gridCol w="5410199"/>
                <a:gridCol w="5562601"/>
              </a:tblGrid>
              <a:tr h="152400">
                <a:tc>
                  <a:txBody>
                    <a:bodyPr/>
                    <a:lstStyle/>
                    <a:p>
                      <a:endParaRPr lang="en-US" dirty="0"/>
                    </a:p>
                  </a:txBody>
                  <a:tcPr/>
                </a:tc>
                <a:tc>
                  <a:txBody>
                    <a:bodyPr/>
                    <a:lstStyle/>
                    <a:p>
                      <a:endParaRPr lang="en-US"/>
                    </a:p>
                  </a:txBody>
                  <a:tcPr/>
                </a:tc>
              </a:tr>
              <a:tr h="370840">
                <a:tc>
                  <a:txBody>
                    <a:bodyPr/>
                    <a:lstStyle/>
                    <a:p>
                      <a:r>
                        <a:rPr lang="en-US" sz="2800" b="1" dirty="0" smtClean="0">
                          <a:solidFill>
                            <a:srgbClr val="FF0000"/>
                          </a:solidFill>
                        </a:rPr>
                        <a:t>Red bold </a:t>
                      </a:r>
                      <a:r>
                        <a:rPr lang="en-US" sz="2800" dirty="0" smtClean="0"/>
                        <a:t>in Latin line</a:t>
                      </a:r>
                      <a:endParaRPr lang="en-US" sz="2800" dirty="0"/>
                    </a:p>
                  </a:txBody>
                  <a:tcPr/>
                </a:tc>
                <a:tc>
                  <a:txBody>
                    <a:bodyPr/>
                    <a:lstStyle/>
                    <a:p>
                      <a:r>
                        <a:rPr lang="en-US" sz="2800" dirty="0" smtClean="0"/>
                        <a:t>Verb</a:t>
                      </a:r>
                      <a:endParaRPr lang="en-US" sz="2800" dirty="0"/>
                    </a:p>
                  </a:txBody>
                  <a:tcPr/>
                </a:tc>
              </a:tr>
              <a:tr h="370840">
                <a:tc>
                  <a:txBody>
                    <a:bodyPr/>
                    <a:lstStyle/>
                    <a:p>
                      <a:r>
                        <a:rPr lang="en-US" sz="2800" b="1" dirty="0" smtClean="0">
                          <a:solidFill>
                            <a:schemeClr val="accent1">
                              <a:lumMod val="50000"/>
                            </a:schemeClr>
                          </a:solidFill>
                        </a:rPr>
                        <a:t>Blue bold </a:t>
                      </a:r>
                      <a:r>
                        <a:rPr lang="en-US" sz="2800" dirty="0" smtClean="0"/>
                        <a:t>in Latin line</a:t>
                      </a:r>
                      <a:endParaRPr lang="en-US" sz="2800" dirty="0"/>
                    </a:p>
                  </a:txBody>
                  <a:tcPr/>
                </a:tc>
                <a:tc>
                  <a:txBody>
                    <a:bodyPr/>
                    <a:lstStyle/>
                    <a:p>
                      <a:r>
                        <a:rPr lang="en-US" sz="2800" dirty="0" smtClean="0"/>
                        <a:t>Noun, subject of the</a:t>
                      </a:r>
                      <a:r>
                        <a:rPr lang="en-US" sz="2800" baseline="0" dirty="0" smtClean="0"/>
                        <a:t> sentence</a:t>
                      </a:r>
                      <a:endParaRPr lang="en-US" sz="2800" dirty="0"/>
                    </a:p>
                  </a:txBody>
                  <a:tcPr/>
                </a:tc>
              </a:tr>
              <a:tr h="370840">
                <a:tc>
                  <a:txBody>
                    <a:bodyPr/>
                    <a:lstStyle/>
                    <a:p>
                      <a:r>
                        <a:rPr lang="en-US" sz="2800" b="1" dirty="0" smtClean="0">
                          <a:solidFill>
                            <a:schemeClr val="accent3">
                              <a:lumMod val="75000"/>
                            </a:schemeClr>
                          </a:solidFill>
                        </a:rPr>
                        <a:t>Green</a:t>
                      </a:r>
                      <a:r>
                        <a:rPr lang="en-US" sz="2800" dirty="0" smtClean="0"/>
                        <a:t> bold in Latin line</a:t>
                      </a:r>
                      <a:endParaRPr lang="en-US" sz="2800" dirty="0"/>
                    </a:p>
                  </a:txBody>
                  <a:tcPr/>
                </a:tc>
                <a:tc>
                  <a:txBody>
                    <a:bodyPr/>
                    <a:lstStyle/>
                    <a:p>
                      <a:r>
                        <a:rPr lang="en-US" sz="2800" dirty="0" smtClean="0"/>
                        <a:t>Object of the verb</a:t>
                      </a:r>
                      <a:endParaRPr lang="en-US" sz="2800" dirty="0"/>
                    </a:p>
                  </a:txBody>
                  <a:tcPr/>
                </a:tc>
              </a:tr>
              <a:tr h="370840">
                <a:tc>
                  <a:txBody>
                    <a:bodyPr/>
                    <a:lstStyle/>
                    <a:p>
                      <a:r>
                        <a:rPr lang="en-US" sz="2800" dirty="0" smtClean="0">
                          <a:solidFill>
                            <a:srgbClr val="7030A0"/>
                          </a:solidFill>
                        </a:rPr>
                        <a:t>Purple</a:t>
                      </a:r>
                      <a:r>
                        <a:rPr lang="en-US" sz="2800" dirty="0" smtClean="0"/>
                        <a:t> bold in Latin line</a:t>
                      </a:r>
                      <a:endParaRPr lang="en-US" sz="2800" dirty="0"/>
                    </a:p>
                  </a:txBody>
                  <a:tcPr/>
                </a:tc>
                <a:tc>
                  <a:txBody>
                    <a:bodyPr/>
                    <a:lstStyle/>
                    <a:p>
                      <a:r>
                        <a:rPr lang="en-US" sz="2800" dirty="0" smtClean="0"/>
                        <a:t>Relative pronoun</a:t>
                      </a:r>
                      <a:endParaRPr lang="en-US" sz="2800" dirty="0"/>
                    </a:p>
                  </a:txBody>
                  <a:tcPr/>
                </a:tc>
              </a:tr>
              <a:tr h="370840">
                <a:tc>
                  <a:txBody>
                    <a:bodyPr/>
                    <a:lstStyle/>
                    <a:p>
                      <a:r>
                        <a:rPr lang="en-US" sz="2800" dirty="0" smtClean="0"/>
                        <a:t>Blue highlighting</a:t>
                      </a:r>
                      <a:endParaRPr lang="en-US" sz="2800" dirty="0"/>
                    </a:p>
                  </a:txBody>
                  <a:tcPr/>
                </a:tc>
                <a:tc>
                  <a:txBody>
                    <a:bodyPr/>
                    <a:lstStyle/>
                    <a:p>
                      <a:r>
                        <a:rPr lang="en-US" sz="2800" dirty="0" smtClean="0"/>
                        <a:t>Masculine</a:t>
                      </a:r>
                      <a:r>
                        <a:rPr lang="en-US" sz="2800" baseline="0" dirty="0" smtClean="0"/>
                        <a:t> c</a:t>
                      </a:r>
                      <a:r>
                        <a:rPr lang="en-US" sz="2800" dirty="0" smtClean="0"/>
                        <a:t>luster</a:t>
                      </a:r>
                      <a:r>
                        <a:rPr lang="en-US" sz="2800" baseline="0" dirty="0" smtClean="0"/>
                        <a:t> of words </a:t>
                      </a:r>
                      <a:endParaRPr lang="en-US" sz="2800" dirty="0"/>
                    </a:p>
                  </a:txBody>
                  <a:tcPr/>
                </a:tc>
              </a:tr>
              <a:tr h="370840">
                <a:tc>
                  <a:txBody>
                    <a:bodyPr/>
                    <a:lstStyle/>
                    <a:p>
                      <a:r>
                        <a:rPr lang="en-US" sz="2800" dirty="0" smtClean="0"/>
                        <a:t>Pink highlighting</a:t>
                      </a:r>
                      <a:endParaRPr lang="en-US" sz="2800" dirty="0"/>
                    </a:p>
                  </a:txBody>
                  <a:tcPr/>
                </a:tc>
                <a:tc>
                  <a:txBody>
                    <a:bodyPr/>
                    <a:lstStyle/>
                    <a:p>
                      <a:r>
                        <a:rPr lang="en-US" sz="2800" dirty="0" smtClean="0"/>
                        <a:t>Feminine cluster of words</a:t>
                      </a:r>
                      <a:endParaRPr lang="en-US" sz="2800" dirty="0"/>
                    </a:p>
                  </a:txBody>
                  <a:tcPr/>
                </a:tc>
              </a:tr>
              <a:tr h="370840">
                <a:tc>
                  <a:txBody>
                    <a:bodyPr/>
                    <a:lstStyle/>
                    <a:p>
                      <a:r>
                        <a:rPr lang="en-US" sz="2800" dirty="0" smtClean="0"/>
                        <a:t>Green highlighting</a:t>
                      </a:r>
                      <a:endParaRPr lang="en-US" sz="2800" dirty="0"/>
                    </a:p>
                  </a:txBody>
                  <a:tcPr/>
                </a:tc>
                <a:tc>
                  <a:txBody>
                    <a:bodyPr/>
                    <a:lstStyle/>
                    <a:p>
                      <a:r>
                        <a:rPr lang="en-US" sz="2800" dirty="0" smtClean="0"/>
                        <a:t>Neuter</a:t>
                      </a:r>
                      <a:r>
                        <a:rPr lang="en-US" sz="2800" baseline="0" dirty="0" smtClean="0"/>
                        <a:t> cluster of words</a:t>
                      </a:r>
                      <a:endParaRPr lang="en-US" sz="2800" dirty="0"/>
                    </a:p>
                  </a:txBody>
                  <a:tcPr/>
                </a:tc>
              </a:tr>
              <a:tr h="370840">
                <a:tc>
                  <a:txBody>
                    <a:bodyPr/>
                    <a:lstStyle/>
                    <a:p>
                      <a:r>
                        <a:rPr lang="en-US" sz="2800" dirty="0" smtClean="0"/>
                        <a:t>Yellow highlighting</a:t>
                      </a:r>
                      <a:endParaRPr lang="en-US" sz="2800" dirty="0"/>
                    </a:p>
                  </a:txBody>
                  <a:tcPr/>
                </a:tc>
                <a:tc>
                  <a:txBody>
                    <a:bodyPr/>
                    <a:lstStyle/>
                    <a:p>
                      <a:r>
                        <a:rPr lang="en-US" sz="2800" dirty="0" smtClean="0"/>
                        <a:t>Clustered words of different genders</a:t>
                      </a:r>
                      <a:endParaRPr lang="en-US" sz="2800" dirty="0"/>
                    </a:p>
                  </a:txBody>
                  <a:tcPr/>
                </a:tc>
              </a:tr>
              <a:tr h="370840">
                <a:tc>
                  <a:txBody>
                    <a:bodyPr/>
                    <a:lstStyle/>
                    <a:p>
                      <a:r>
                        <a:rPr lang="en-US" sz="2800" dirty="0" smtClean="0"/>
                        <a:t>Purple</a:t>
                      </a:r>
                      <a:r>
                        <a:rPr lang="en-US" sz="2800" baseline="0" dirty="0" smtClean="0"/>
                        <a:t> highlighting </a:t>
                      </a:r>
                      <a:endParaRPr lang="en-US" sz="2800" dirty="0"/>
                    </a:p>
                  </a:txBody>
                  <a:tcPr/>
                </a:tc>
                <a:tc>
                  <a:txBody>
                    <a:bodyPr/>
                    <a:lstStyle/>
                    <a:p>
                      <a:r>
                        <a:rPr lang="en-US" sz="2800" dirty="0" smtClean="0"/>
                        <a:t>Connecting</a:t>
                      </a:r>
                      <a:r>
                        <a:rPr lang="en-US" sz="2800" baseline="0" dirty="0" smtClean="0"/>
                        <a:t> word between clauses</a:t>
                      </a:r>
                      <a:endParaRPr lang="en-US" sz="2800" dirty="0"/>
                    </a:p>
                  </a:txBody>
                  <a:tcPr/>
                </a:tc>
              </a:tr>
            </a:tbl>
          </a:graphicData>
        </a:graphic>
      </p:graphicFrame>
      <p:sp>
        <p:nvSpPr>
          <p:cNvPr id="3" name="Slide Number Placeholder 2"/>
          <p:cNvSpPr>
            <a:spLocks noGrp="1"/>
          </p:cNvSpPr>
          <p:nvPr>
            <p:ph type="sldNum" sz="quarter" idx="12"/>
          </p:nvPr>
        </p:nvSpPr>
        <p:spPr/>
        <p:txBody>
          <a:bodyPr/>
          <a:lstStyle/>
          <a:p>
            <a:fld id="{25BA54BD-C84D-46CE-8B72-31BFB26ABA43}" type="slidenum">
              <a:rPr lang="en-US" smtClean="0"/>
              <a:t>20</a:t>
            </a:fld>
            <a:endParaRPr lang="en-US" dirty="0"/>
          </a:p>
        </p:txBody>
      </p:sp>
    </p:spTree>
    <p:extLst>
      <p:ext uri="{BB962C8B-B14F-4D97-AF65-F5344CB8AC3E}">
        <p14:creationId xmlns:p14="http://schemas.microsoft.com/office/powerpoint/2010/main" val="346338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2" y="685800"/>
            <a:ext cx="9525001" cy="3886200"/>
          </a:xfrm>
        </p:spPr>
        <p:txBody>
          <a:bodyPr/>
          <a:lstStyle/>
          <a:p>
            <a:r>
              <a:rPr lang="en-US" dirty="0"/>
              <a:t>You should pray the prayer everyday for as long as it takes for you to become so familiar with it, you don’t need to look at the English.</a:t>
            </a:r>
            <a:br>
              <a:rPr lang="en-US" dirty="0"/>
            </a:br>
            <a:endParaRPr lang="en-US" dirty="0"/>
          </a:p>
        </p:txBody>
      </p:sp>
      <p:sp>
        <p:nvSpPr>
          <p:cNvPr id="6" name="Text Placeholder 5"/>
          <p:cNvSpPr>
            <a:spLocks noGrp="1"/>
          </p:cNvSpPr>
          <p:nvPr>
            <p:ph type="body" idx="1"/>
          </p:nvPr>
        </p:nvSpPr>
        <p:spPr/>
        <p:txBody>
          <a:bodyPr/>
          <a:lstStyle/>
          <a:p>
            <a:r>
              <a:rPr lang="en-US" dirty="0" smtClean="0"/>
              <a:t>And listen to it being prayed or sung online</a:t>
            </a:r>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21</a:t>
            </a:fld>
            <a:endParaRPr lang="en-US" dirty="0"/>
          </a:p>
        </p:txBody>
      </p:sp>
    </p:spTree>
    <p:extLst>
      <p:ext uri="{BB962C8B-B14F-4D97-AF65-F5344CB8AC3E}">
        <p14:creationId xmlns:p14="http://schemas.microsoft.com/office/powerpoint/2010/main" val="390267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BA54BD-C84D-46CE-8B72-31BFB26ABA43}" type="slidenum">
              <a:rPr lang="en-US" smtClean="0"/>
              <a:t>3</a:t>
            </a:fld>
            <a:endParaRPr lang="en-US"/>
          </a:p>
        </p:txBody>
      </p:sp>
      <p:pic>
        <p:nvPicPr>
          <p:cNvPr id="2050" name="Picture 2" descr="https://images-na.ssl-images-amazon.com/images/I/51KcUUePXeL._SX33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463149"/>
            <a:ext cx="3962400" cy="5937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7313612" y="2667000"/>
            <a:ext cx="3087705" cy="590931"/>
          </a:xfrm>
          <a:prstGeom prst="rect">
            <a:avLst/>
          </a:prstGeom>
          <a:noFill/>
        </p:spPr>
        <p:txBody>
          <a:bodyPr wrap="none" rtlCol="0">
            <a:spAutoFit/>
          </a:bodyPr>
          <a:lstStyle/>
          <a:p>
            <a:pPr>
              <a:lnSpc>
                <a:spcPct val="90000"/>
              </a:lnSpc>
            </a:pPr>
            <a:r>
              <a:rPr lang="en-US" sz="3600" b="1" dirty="0" smtClean="0"/>
              <a:t>Angelico Press</a:t>
            </a:r>
            <a:endParaRPr lang="en-US" sz="3600" b="1" dirty="0"/>
          </a:p>
        </p:txBody>
      </p:sp>
    </p:spTree>
    <p:extLst>
      <p:ext uri="{BB962C8B-B14F-4D97-AF65-F5344CB8AC3E}">
        <p14:creationId xmlns:p14="http://schemas.microsoft.com/office/powerpoint/2010/main" val="420786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Latin: a Sacred Language</a:t>
            </a:r>
            <a:endParaRPr lang="en-US" dirty="0"/>
          </a:p>
        </p:txBody>
      </p:sp>
      <p:sp>
        <p:nvSpPr>
          <p:cNvPr id="5" name="Text Placeholder 4"/>
          <p:cNvSpPr>
            <a:spLocks noGrp="1"/>
          </p:cNvSpPr>
          <p:nvPr>
            <p:ph type="body" idx="1"/>
          </p:nvPr>
        </p:nvSpPr>
        <p:spPr/>
        <p:txBody>
          <a:bodyPr/>
          <a:lstStyle/>
          <a:p>
            <a:r>
              <a:rPr lang="en-US" dirty="0" smtClean="0"/>
              <a:t>It is good for our souls!</a:t>
            </a:r>
          </a:p>
          <a:p>
            <a:endParaRPr lang="en-US"/>
          </a:p>
          <a:p>
            <a:endParaRPr lang="en-US"/>
          </a:p>
        </p:txBody>
      </p:sp>
      <p:sp>
        <p:nvSpPr>
          <p:cNvPr id="2" name="Slide Number Placeholder 1"/>
          <p:cNvSpPr>
            <a:spLocks noGrp="1"/>
          </p:cNvSpPr>
          <p:nvPr>
            <p:ph type="sldNum" sz="quarter" idx="12"/>
          </p:nvPr>
        </p:nvSpPr>
        <p:spPr/>
        <p:txBody>
          <a:bodyPr/>
          <a:lstStyle/>
          <a:p>
            <a:fld id="{25BA54BD-C84D-46CE-8B72-31BFB26ABA43}" type="slidenum">
              <a:rPr lang="en-US" smtClean="0"/>
              <a:t>4</a:t>
            </a:fld>
            <a:endParaRPr lang="en-US"/>
          </a:p>
        </p:txBody>
      </p:sp>
    </p:spTree>
    <p:extLst>
      <p:ext uri="{BB962C8B-B14F-4D97-AF65-F5344CB8AC3E}">
        <p14:creationId xmlns:p14="http://schemas.microsoft.com/office/powerpoint/2010/main" val="183752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“Following” at the Latin Mass</a:t>
            </a:r>
            <a:endParaRPr lang="en-US" dirty="0"/>
          </a:p>
        </p:txBody>
      </p:sp>
      <p:sp>
        <p:nvSpPr>
          <p:cNvPr id="6" name="Content Placeholder 5"/>
          <p:cNvSpPr>
            <a:spLocks noGrp="1"/>
          </p:cNvSpPr>
          <p:nvPr>
            <p:ph idx="1"/>
          </p:nvPr>
        </p:nvSpPr>
        <p:spPr>
          <a:xfrm>
            <a:off x="1065212" y="1905000"/>
            <a:ext cx="9601202" cy="4267200"/>
          </a:xfrm>
        </p:spPr>
        <p:txBody>
          <a:bodyPr>
            <a:normAutofit lnSpcReduction="10000"/>
          </a:bodyPr>
          <a:lstStyle/>
          <a:p>
            <a:pPr>
              <a:lnSpc>
                <a:spcPct val="170000"/>
              </a:lnSpc>
            </a:pPr>
            <a:r>
              <a:rPr lang="en-US" dirty="0" smtClean="0"/>
              <a:t>Very few attendees are able to follow the whole Mass in Latin – even those who know Latin well.</a:t>
            </a:r>
          </a:p>
          <a:p>
            <a:pPr>
              <a:lnSpc>
                <a:spcPct val="170000"/>
              </a:lnSpc>
            </a:pPr>
            <a:r>
              <a:rPr lang="en-US" dirty="0" smtClean="0"/>
              <a:t>In fact, the priest says </a:t>
            </a:r>
            <a:r>
              <a:rPr lang="en-US" dirty="0" smtClean="0"/>
              <a:t>many of </a:t>
            </a:r>
            <a:r>
              <a:rPr lang="en-US" dirty="0" smtClean="0"/>
              <a:t>the prayers </a:t>
            </a:r>
            <a:r>
              <a:rPr lang="en-US" dirty="0" smtClean="0"/>
              <a:t>“silently” so you can’t follow by hearing.</a:t>
            </a:r>
          </a:p>
          <a:p>
            <a:pPr>
              <a:lnSpc>
                <a:spcPct val="170000"/>
              </a:lnSpc>
            </a:pPr>
            <a:r>
              <a:rPr lang="en-US" dirty="0" smtClean="0"/>
              <a:t>There are times in the Mass when the choir is singing part of the Mass, while the priest goes on to pray the next part.</a:t>
            </a:r>
            <a:endParaRPr lang="en-US" dirty="0" smtClean="0"/>
          </a:p>
        </p:txBody>
      </p:sp>
      <p:sp>
        <p:nvSpPr>
          <p:cNvPr id="4" name="Slide Number Placeholder 3"/>
          <p:cNvSpPr>
            <a:spLocks noGrp="1"/>
          </p:cNvSpPr>
          <p:nvPr>
            <p:ph type="sldNum" sz="quarter" idx="12"/>
          </p:nvPr>
        </p:nvSpPr>
        <p:spPr/>
        <p:txBody>
          <a:bodyPr/>
          <a:lstStyle/>
          <a:p>
            <a:fld id="{25BA54BD-C84D-46CE-8B72-31BFB26ABA43}" type="slidenum">
              <a:rPr lang="en-US" smtClean="0"/>
              <a:t>5</a:t>
            </a:fld>
            <a:endParaRPr lang="en-US"/>
          </a:p>
        </p:txBody>
      </p:sp>
    </p:spTree>
    <p:extLst>
      <p:ext uri="{BB962C8B-B14F-4D97-AF65-F5344CB8AC3E}">
        <p14:creationId xmlns:p14="http://schemas.microsoft.com/office/powerpoint/2010/main" val="97144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Mass</a:t>
            </a:r>
            <a:endParaRPr lang="en-US" dirty="0"/>
          </a:p>
        </p:txBody>
      </p:sp>
      <p:sp>
        <p:nvSpPr>
          <p:cNvPr id="3" name="Content Placeholder 2"/>
          <p:cNvSpPr>
            <a:spLocks noGrp="1"/>
          </p:cNvSpPr>
          <p:nvPr>
            <p:ph idx="1"/>
          </p:nvPr>
        </p:nvSpPr>
        <p:spPr>
          <a:xfrm>
            <a:off x="303212" y="1905000"/>
            <a:ext cx="11049000" cy="4267200"/>
          </a:xfrm>
        </p:spPr>
        <p:txBody>
          <a:bodyPr>
            <a:normAutofit fontScale="62500" lnSpcReduction="20000"/>
          </a:bodyPr>
          <a:lstStyle/>
          <a:p>
            <a:pPr>
              <a:lnSpc>
                <a:spcPct val="170000"/>
              </a:lnSpc>
            </a:pPr>
            <a:r>
              <a:rPr lang="en-US" sz="2900" dirty="0"/>
              <a:t>When beginning to </a:t>
            </a:r>
            <a:r>
              <a:rPr lang="en-US" sz="2900" dirty="0" smtClean="0"/>
              <a:t>attend the TLM, </a:t>
            </a:r>
            <a:r>
              <a:rPr lang="en-US" sz="2900" dirty="0"/>
              <a:t>read the </a:t>
            </a:r>
            <a:r>
              <a:rPr lang="en-US" sz="2900" dirty="0" smtClean="0"/>
              <a:t>missal prior to Mass </a:t>
            </a:r>
            <a:r>
              <a:rPr lang="en-US" sz="2900" dirty="0"/>
              <a:t>and enjoy how reverent the prayers are (google: “Traditional Latin Mass” online resources; e.g., http://</a:t>
            </a:r>
            <a:r>
              <a:rPr lang="en-US" sz="2900" dirty="0" smtClean="0"/>
              <a:t>www.extraordinaryform.org/handmissals.html)</a:t>
            </a:r>
            <a:endParaRPr lang="en-US" sz="2900" dirty="0"/>
          </a:p>
          <a:p>
            <a:pPr>
              <a:lnSpc>
                <a:spcPct val="170000"/>
              </a:lnSpc>
            </a:pPr>
            <a:r>
              <a:rPr lang="en-US" sz="2900" dirty="0" smtClean="0"/>
              <a:t>At </a:t>
            </a:r>
            <a:r>
              <a:rPr lang="en-US" sz="2900" dirty="0"/>
              <a:t>Mass, follow as you will, but stop and “sit with” whatever </a:t>
            </a:r>
            <a:r>
              <a:rPr lang="en-US" sz="2900" dirty="0" smtClean="0"/>
              <a:t>prayer </a:t>
            </a:r>
            <a:r>
              <a:rPr lang="en-US" sz="2900" dirty="0"/>
              <a:t>“wants” to settle into your being</a:t>
            </a:r>
          </a:p>
          <a:p>
            <a:pPr>
              <a:lnSpc>
                <a:spcPct val="170000"/>
              </a:lnSpc>
            </a:pPr>
            <a:r>
              <a:rPr lang="en-US" sz="2900" dirty="0"/>
              <a:t>Observe what the priest is doing. Note the reverence</a:t>
            </a:r>
            <a:r>
              <a:rPr lang="en-US" sz="2900" dirty="0" smtClean="0"/>
              <a:t>.</a:t>
            </a:r>
          </a:p>
          <a:p>
            <a:pPr>
              <a:lnSpc>
                <a:spcPct val="170000"/>
              </a:lnSpc>
            </a:pPr>
            <a:r>
              <a:rPr lang="en-US" sz="2900" dirty="0"/>
              <a:t>The important thing is to get into a prayerful state of </a:t>
            </a:r>
            <a:r>
              <a:rPr lang="en-US" sz="2900" dirty="0" smtClean="0"/>
              <a:t>receptivity</a:t>
            </a:r>
            <a:endParaRPr lang="en-US" sz="2900" dirty="0"/>
          </a:p>
          <a:p>
            <a:pPr>
              <a:lnSpc>
                <a:spcPct val="170000"/>
              </a:lnSpc>
            </a:pPr>
            <a:r>
              <a:rPr lang="en-US" sz="2900" dirty="0"/>
              <a:t>Be patient. Eventually you will experience what a transcendent way of worshiping the Traditional Mass is.</a:t>
            </a:r>
          </a:p>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6</a:t>
            </a:fld>
            <a:endParaRPr lang="en-US" dirty="0"/>
          </a:p>
        </p:txBody>
      </p:sp>
    </p:spTree>
    <p:extLst>
      <p:ext uri="{BB962C8B-B14F-4D97-AF65-F5344CB8AC3E}">
        <p14:creationId xmlns:p14="http://schemas.microsoft.com/office/powerpoint/2010/main" val="2299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Latin for the </a:t>
            </a:r>
            <a:r>
              <a:rPr lang="en-US" dirty="0" err="1" smtClean="0"/>
              <a:t>Mass,the</a:t>
            </a:r>
            <a:r>
              <a:rPr lang="en-US" dirty="0"/>
              <a:t> </a:t>
            </a:r>
            <a:r>
              <a:rPr lang="en-US" dirty="0" smtClean="0"/>
              <a:t>cognate and derivative way</a:t>
            </a:r>
            <a:endParaRPr lang="en-US" dirty="0"/>
          </a:p>
        </p:txBody>
      </p:sp>
      <p:sp>
        <p:nvSpPr>
          <p:cNvPr id="3" name="Subtitle 2"/>
          <p:cNvSpPr>
            <a:spLocks noGrp="1"/>
          </p:cNvSpPr>
          <p:nvPr>
            <p:ph type="subTitle" idx="1"/>
          </p:nvPr>
        </p:nvSpPr>
        <p:spPr/>
        <p:txBody>
          <a:bodyPr>
            <a:normAutofit fontScale="92500" lnSpcReduction="20000"/>
          </a:bodyPr>
          <a:lstStyle/>
          <a:p>
            <a:r>
              <a:rPr lang="en-US" dirty="0">
                <a:hlinkClick r:id="rId2"/>
              </a:rPr>
              <a:t>http://</a:t>
            </a:r>
            <a:r>
              <a:rPr lang="en-US" dirty="0" smtClean="0">
                <a:hlinkClick r:id="rId2"/>
              </a:rPr>
              <a:t>inrebus.com/latinderivatives.php</a:t>
            </a:r>
            <a:endParaRPr lang="en-US" dirty="0" smtClean="0"/>
          </a:p>
          <a:p>
            <a:r>
              <a:rPr lang="en-US" dirty="0">
                <a:hlinkClick r:id="rId3"/>
              </a:rPr>
              <a:t>https://</a:t>
            </a:r>
            <a:r>
              <a:rPr lang="en-US" dirty="0" smtClean="0">
                <a:hlinkClick r:id="rId3"/>
              </a:rPr>
              <a:t>en.wikipedia.org/wiki/List_of_Latin_words_with_English_derivatives</a:t>
            </a:r>
            <a:endParaRPr lang="en-US" dirty="0" smtClean="0"/>
          </a:p>
          <a:p>
            <a:endParaRPr lang="en-US" dirty="0" smtClean="0"/>
          </a:p>
          <a:p>
            <a:r>
              <a:rPr lang="en-US" dirty="0"/>
              <a:t>https://en.wikipedia.org/wiki/List_of_Latin_words_with_English_derivatives</a:t>
            </a:r>
            <a:endParaRPr lang="en-US" dirty="0" smtClean="0"/>
          </a:p>
          <a:p>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BA54BD-C84D-46CE-8B72-31BFB26ABA43}" type="slidenum">
              <a:rPr lang="en-US" smtClean="0"/>
              <a:t>8</a:t>
            </a:fld>
            <a:endParaRPr lang="en-US"/>
          </a:p>
        </p:txBody>
      </p:sp>
      <p:pic>
        <p:nvPicPr>
          <p:cNvPr id="1026" name="Picture 2" descr="Treasure &amp; Tra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2" y="587267"/>
            <a:ext cx="4495800" cy="5813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7313612" y="2667000"/>
            <a:ext cx="3215945" cy="1089529"/>
          </a:xfrm>
          <a:prstGeom prst="rect">
            <a:avLst/>
          </a:prstGeom>
          <a:noFill/>
        </p:spPr>
        <p:txBody>
          <a:bodyPr wrap="none" rtlCol="0">
            <a:spAutoFit/>
          </a:bodyPr>
          <a:lstStyle/>
          <a:p>
            <a:pPr>
              <a:lnSpc>
                <a:spcPct val="90000"/>
              </a:lnSpc>
            </a:pPr>
            <a:r>
              <a:rPr lang="en-US" sz="3600" b="1" dirty="0" smtClean="0"/>
              <a:t>St Augustine </a:t>
            </a:r>
          </a:p>
          <a:p>
            <a:pPr>
              <a:lnSpc>
                <a:spcPct val="90000"/>
              </a:lnSpc>
            </a:pPr>
            <a:r>
              <a:rPr lang="en-US" sz="3600" b="1" dirty="0" smtClean="0"/>
              <a:t>Academy Press</a:t>
            </a:r>
            <a:endParaRPr lang="en-US" sz="3600" b="1" dirty="0"/>
          </a:p>
        </p:txBody>
      </p:sp>
    </p:spTree>
    <p:extLst>
      <p:ext uri="{BB962C8B-B14F-4D97-AF65-F5344CB8AC3E}">
        <p14:creationId xmlns:p14="http://schemas.microsoft.com/office/powerpoint/2010/main" val="425689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Cognate(Cognate – </a:t>
            </a:r>
            <a:r>
              <a:rPr lang="en-US" sz="4400" dirty="0" smtClean="0"/>
              <a:t>co–natal)</a:t>
            </a:r>
            <a:endParaRPr lang="en-US" sz="4400" dirty="0"/>
          </a:p>
        </p:txBody>
      </p:sp>
      <p:sp>
        <p:nvSpPr>
          <p:cNvPr id="3" name="Content Placeholder 2"/>
          <p:cNvSpPr>
            <a:spLocks noGrp="1"/>
          </p:cNvSpPr>
          <p:nvPr>
            <p:ph idx="1"/>
          </p:nvPr>
        </p:nvSpPr>
        <p:spPr/>
        <p:txBody>
          <a:bodyPr>
            <a:normAutofit/>
          </a:bodyPr>
          <a:lstStyle/>
          <a:p>
            <a:r>
              <a:rPr lang="en-US" sz="3600" dirty="0" smtClean="0"/>
              <a:t>English words that come from Latin and mean the same thing as in Latin, though they may be different in form</a:t>
            </a:r>
          </a:p>
          <a:p>
            <a:r>
              <a:rPr lang="en-US" sz="3600" dirty="0" smtClean="0"/>
              <a:t>Gloria – glory</a:t>
            </a:r>
          </a:p>
          <a:p>
            <a:r>
              <a:rPr lang="en-US" sz="3600" dirty="0" smtClean="0"/>
              <a:t>Laud </a:t>
            </a:r>
            <a:r>
              <a:rPr lang="en-US" sz="3600" dirty="0"/>
              <a:t>– </a:t>
            </a:r>
            <a:r>
              <a:rPr lang="en-US" sz="3600" dirty="0" err="1"/>
              <a:t>laudare</a:t>
            </a:r>
            <a:endParaRPr lang="en-US" sz="3600" dirty="0" smtClean="0"/>
          </a:p>
          <a:p>
            <a:r>
              <a:rPr lang="en-US" sz="3600" dirty="0" smtClean="0"/>
              <a:t>Adore – </a:t>
            </a:r>
            <a:r>
              <a:rPr lang="en-US" sz="3600" dirty="0" err="1" smtClean="0"/>
              <a:t>adorare</a:t>
            </a:r>
            <a:endParaRPr lang="en-US" sz="3600" dirty="0" smtClean="0"/>
          </a:p>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9</a:t>
            </a:fld>
            <a:endParaRPr lang="en-US" dirty="0"/>
          </a:p>
        </p:txBody>
      </p:sp>
    </p:spTree>
    <p:extLst>
      <p:ext uri="{BB962C8B-B14F-4D97-AF65-F5344CB8AC3E}">
        <p14:creationId xmlns:p14="http://schemas.microsoft.com/office/powerpoint/2010/main" val="90448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12925</TotalTime>
  <Words>889</Words>
  <Application>Microsoft Office PowerPoint</Application>
  <PresentationFormat>Custom</PresentationFormat>
  <Paragraphs>163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Consolas</vt:lpstr>
      <vt:lpstr>Corbel</vt:lpstr>
      <vt:lpstr>Chalkboard 16x9</vt:lpstr>
      <vt:lpstr>PowerPoint Presentation</vt:lpstr>
      <vt:lpstr>Learning to Pray the Traditional Mass by Learning Latin in an Untraditional Way</vt:lpstr>
      <vt:lpstr>PowerPoint Presentation</vt:lpstr>
      <vt:lpstr>Latin: a Sacred Language</vt:lpstr>
      <vt:lpstr>“Following” at the Latin Mass</vt:lpstr>
      <vt:lpstr>At Mass</vt:lpstr>
      <vt:lpstr>Learning Latin for the Mass,the cognate and derivative way</vt:lpstr>
      <vt:lpstr>PowerPoint Presentation</vt:lpstr>
      <vt:lpstr>Cognate(Cognate – co–natal)</vt:lpstr>
      <vt:lpstr>Derivatives (“down-river”)</vt:lpstr>
      <vt:lpstr>PowerPoint Presentation</vt:lpstr>
      <vt:lpstr>Grammar: How words fit into the meaning of a sentence</vt:lpstr>
      <vt:lpstr>Native language learning</vt:lpstr>
      <vt:lpstr>        Uninflected languages: word order  </vt:lpstr>
      <vt:lpstr>Inflected language: the “form” or ending of the word</vt:lpstr>
      <vt:lpstr>Cases: indicate the role of a word in the sentence</vt:lpstr>
      <vt:lpstr>Variable verb forms</vt:lpstr>
      <vt:lpstr>How this program works: Video 1: Vocabulary and grammar</vt:lpstr>
      <vt:lpstr>Video 2: Interlinear Presentation of Prayer</vt:lpstr>
      <vt:lpstr>Color code for interlinear translation</vt:lpstr>
      <vt:lpstr>You should pray the prayer everyday for as long as it takes for you to become so familiar with it, you don’t need to look at the English.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Latin for the Mass, the colloquial way</dc:title>
  <dc:creator>Janet Smith</dc:creator>
  <cp:lastModifiedBy>Janet Smith</cp:lastModifiedBy>
  <cp:revision>59</cp:revision>
  <dcterms:created xsi:type="dcterms:W3CDTF">2020-10-07T22:19:20Z</dcterms:created>
  <dcterms:modified xsi:type="dcterms:W3CDTF">2020-11-28T19:44:55Z</dcterms:modified>
</cp:coreProperties>
</file>